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76" r:id="rId10"/>
    <p:sldId id="275" r:id="rId11"/>
    <p:sldId id="271" r:id="rId12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 userDrawn="1">
          <p15:clr>
            <a:srgbClr val="A4A3A4"/>
          </p15:clr>
        </p15:guide>
        <p15:guide id="2" pos="29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9201" autoAdjust="0"/>
  </p:normalViewPr>
  <p:slideViewPr>
    <p:cSldViewPr snapToGrid="0">
      <p:cViewPr varScale="1">
        <p:scale>
          <a:sx n="64" d="100"/>
          <a:sy n="64" d="100"/>
        </p:scale>
        <p:origin x="1306" y="38"/>
      </p:cViewPr>
      <p:guideLst>
        <p:guide orient="horz" pos="2750"/>
        <p:guide pos="297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E7E56994-1665-45B4-BE3B-27A1CEB917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0B50DEB-17AC-4865-BE1C-6C51FC1B3E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56BC3-9A07-49ED-9A04-459E9FB38A0B}" type="datetimeFigureOut">
              <a:rPr lang="da-DK" smtClean="0"/>
              <a:t>04-05-2020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187BE3F-A89D-4134-964D-46B04CC1B2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A43EA5F-3F62-470A-BBCD-7761C6C0D7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CA1D6-70A1-42F4-A2FB-CD1F00694CA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435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91AF7-0374-4446-9450-D0B49DE9A6A4}" type="datetimeFigureOut">
              <a:rPr lang="da-DK" smtClean="0"/>
              <a:t>04-05-2020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34527-88BC-4A39-8711-D7CC7FEA31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6129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34527-88BC-4A39-8711-D7CC7FEA3172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1175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34527-88BC-4A39-8711-D7CC7FEA3172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1159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34527-88BC-4A39-8711-D7CC7FEA3172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0996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34527-88BC-4A39-8711-D7CC7FEA3172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2633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34527-88BC-4A39-8711-D7CC7FEA3172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2140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34527-88BC-4A39-8711-D7CC7FEA3172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1792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0F0DC-CCC9-4942-8CD4-FA34AE063322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6085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0F0DC-CCC9-4942-8CD4-FA34AE063322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4236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0F0DC-CCC9-4942-8CD4-FA34AE063322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5059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4222708-2A26-4E1D-8D32-4CEF9AE1FDC4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446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B4FC31C4-C841-476E-B31B-A2505CB27E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24" b="15866"/>
          <a:stretch/>
        </p:blipFill>
        <p:spPr>
          <a:xfrm>
            <a:off x="5879685" y="945964"/>
            <a:ext cx="6520264" cy="5970226"/>
          </a:xfrm>
          <a:prstGeom prst="rect">
            <a:avLst/>
          </a:prstGeom>
          <a:effectLst>
            <a:outerShdw blurRad="50800" dist="63500" dir="12540000" sx="101000" sy="101000" algn="t" rotWithShape="0">
              <a:schemeClr val="tx1">
                <a:alpha val="43000"/>
              </a:scheme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5E756E-694D-44C0-8D0E-6E67AEFC4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429" y="1502438"/>
            <a:ext cx="5159256" cy="23876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AE0D5CA-D3F3-4873-91C2-B7D4BFCAB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185" y="4410691"/>
            <a:ext cx="517349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40502DE5-5816-4C0B-B85D-C994B143AD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01" b="35126"/>
          <a:stretch/>
        </p:blipFill>
        <p:spPr>
          <a:xfrm>
            <a:off x="8251176" y="2312670"/>
            <a:ext cx="4148774" cy="460351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E5369AC-7A42-4163-A9E0-78C6DADAAB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99504" y="5238572"/>
            <a:ext cx="2234705" cy="904216"/>
          </a:xfrm>
          <a:prstGeom prst="rect">
            <a:avLst/>
          </a:prstGeom>
        </p:spPr>
      </p:pic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62E8D006-3EC7-47B2-B41B-D4037D75C509}"/>
              </a:ext>
            </a:extLst>
          </p:cNvPr>
          <p:cNvCxnSpPr>
            <a:cxnSpLocks/>
          </p:cNvCxnSpPr>
          <p:nvPr userDrawn="1"/>
        </p:nvCxnSpPr>
        <p:spPr>
          <a:xfrm>
            <a:off x="811994" y="4097258"/>
            <a:ext cx="1213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64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31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gsor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BF95690-AB77-43AA-8075-C16321388B0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F148574-AB44-4B3F-B281-16D98F50F1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537814"/>
            <a:ext cx="7911317" cy="442688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SKRIV OVERSKRIFT TIL DIN DAGSORDEN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E93032BD-EF7B-4EEB-908F-3E63B166C9F4}"/>
              </a:ext>
            </a:extLst>
          </p:cNvPr>
          <p:cNvCxnSpPr>
            <a:cxnSpLocks/>
          </p:cNvCxnSpPr>
          <p:nvPr userDrawn="1"/>
        </p:nvCxnSpPr>
        <p:spPr>
          <a:xfrm>
            <a:off x="925618" y="1151932"/>
            <a:ext cx="87013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ladsholder til tekst 55">
            <a:extLst>
              <a:ext uri="{FF2B5EF4-FFF2-40B4-BE49-F238E27FC236}">
                <a16:creationId xmlns:a16="http://schemas.microsoft.com/office/drawing/2014/main" id="{1917E59E-6419-47A0-9567-2047F8B069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5916" y="1835702"/>
            <a:ext cx="8221248" cy="34633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Dagsordenspunkt</a:t>
            </a:r>
          </a:p>
        </p:txBody>
      </p:sp>
      <p:sp>
        <p:nvSpPr>
          <p:cNvPr id="58" name="Pladsholder til tekst 55">
            <a:extLst>
              <a:ext uri="{FF2B5EF4-FFF2-40B4-BE49-F238E27FC236}">
                <a16:creationId xmlns:a16="http://schemas.microsoft.com/office/drawing/2014/main" id="{F62EF890-8F69-41F4-AB19-3F09C71EAC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5915" y="2302781"/>
            <a:ext cx="8221248" cy="34633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Dagsordenspunkt</a:t>
            </a:r>
          </a:p>
        </p:txBody>
      </p:sp>
      <p:sp>
        <p:nvSpPr>
          <p:cNvPr id="59" name="Pladsholder til tekst 55">
            <a:extLst>
              <a:ext uri="{FF2B5EF4-FFF2-40B4-BE49-F238E27FC236}">
                <a16:creationId xmlns:a16="http://schemas.microsoft.com/office/drawing/2014/main" id="{F30A99DE-FD1D-45EE-BB5C-3FA22DF852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35916" y="2769860"/>
            <a:ext cx="8221247" cy="34633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Dagsordenspunkt</a:t>
            </a:r>
          </a:p>
        </p:txBody>
      </p:sp>
      <p:sp>
        <p:nvSpPr>
          <p:cNvPr id="60" name="Pladsholder til tekst 55">
            <a:extLst>
              <a:ext uri="{FF2B5EF4-FFF2-40B4-BE49-F238E27FC236}">
                <a16:creationId xmlns:a16="http://schemas.microsoft.com/office/drawing/2014/main" id="{E781623F-7EF9-4DAC-BAD2-BD4A950451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35915" y="3236939"/>
            <a:ext cx="8221247" cy="34633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Dagsordenspunkt</a:t>
            </a:r>
          </a:p>
        </p:txBody>
      </p:sp>
      <p:sp>
        <p:nvSpPr>
          <p:cNvPr id="61" name="Pladsholder til tekst 55">
            <a:extLst>
              <a:ext uri="{FF2B5EF4-FFF2-40B4-BE49-F238E27FC236}">
                <a16:creationId xmlns:a16="http://schemas.microsoft.com/office/drawing/2014/main" id="{E47E4EF1-02A5-49D8-8322-5ADC0D3556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35915" y="3704018"/>
            <a:ext cx="8221247" cy="34633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Dagsordenspunkt</a:t>
            </a:r>
          </a:p>
        </p:txBody>
      </p:sp>
      <p:sp>
        <p:nvSpPr>
          <p:cNvPr id="62" name="Pladsholder til tekst 55">
            <a:extLst>
              <a:ext uri="{FF2B5EF4-FFF2-40B4-BE49-F238E27FC236}">
                <a16:creationId xmlns:a16="http://schemas.microsoft.com/office/drawing/2014/main" id="{5855792C-6603-4BA9-B1BD-1AF3A6D1D8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35914" y="4171097"/>
            <a:ext cx="8221247" cy="34633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Dagsordenspunkt</a:t>
            </a:r>
          </a:p>
        </p:txBody>
      </p:sp>
      <p:sp>
        <p:nvSpPr>
          <p:cNvPr id="63" name="Pladsholder til tekst 55">
            <a:extLst>
              <a:ext uri="{FF2B5EF4-FFF2-40B4-BE49-F238E27FC236}">
                <a16:creationId xmlns:a16="http://schemas.microsoft.com/office/drawing/2014/main" id="{61A3E9CC-01C7-46D3-82F2-15922758FB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35915" y="4638176"/>
            <a:ext cx="8221246" cy="34633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Dagsordenspunkt</a:t>
            </a:r>
          </a:p>
        </p:txBody>
      </p:sp>
      <p:sp>
        <p:nvSpPr>
          <p:cNvPr id="64" name="Pladsholder til tekst 55">
            <a:extLst>
              <a:ext uri="{FF2B5EF4-FFF2-40B4-BE49-F238E27FC236}">
                <a16:creationId xmlns:a16="http://schemas.microsoft.com/office/drawing/2014/main" id="{3FA424BB-8D4E-4628-996C-E49D34452F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35914" y="5105255"/>
            <a:ext cx="8221246" cy="34633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Dagsordenspunkt</a:t>
            </a:r>
          </a:p>
        </p:txBody>
      </p:sp>
      <p:sp>
        <p:nvSpPr>
          <p:cNvPr id="65" name="Pladsholder til tekst 55">
            <a:extLst>
              <a:ext uri="{FF2B5EF4-FFF2-40B4-BE49-F238E27FC236}">
                <a16:creationId xmlns:a16="http://schemas.microsoft.com/office/drawing/2014/main" id="{98A743DA-06F4-4869-86F4-C48B58BB0C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5619" y="1833427"/>
            <a:ext cx="1156570" cy="34633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XX:XX</a:t>
            </a:r>
          </a:p>
        </p:txBody>
      </p:sp>
      <p:sp>
        <p:nvSpPr>
          <p:cNvPr id="66" name="Pladsholder til tekst 55">
            <a:extLst>
              <a:ext uri="{FF2B5EF4-FFF2-40B4-BE49-F238E27FC236}">
                <a16:creationId xmlns:a16="http://schemas.microsoft.com/office/drawing/2014/main" id="{4EF90B3A-1350-40E1-B582-F6D1FAC616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5618" y="2300506"/>
            <a:ext cx="1156570" cy="34633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XX:XX</a:t>
            </a:r>
          </a:p>
        </p:txBody>
      </p:sp>
      <p:sp>
        <p:nvSpPr>
          <p:cNvPr id="67" name="Pladsholder til tekst 55">
            <a:extLst>
              <a:ext uri="{FF2B5EF4-FFF2-40B4-BE49-F238E27FC236}">
                <a16:creationId xmlns:a16="http://schemas.microsoft.com/office/drawing/2014/main" id="{1D837CBA-78FA-42FA-A56D-7C2F9013D2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5619" y="2767585"/>
            <a:ext cx="1156570" cy="34633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XX:XX</a:t>
            </a:r>
          </a:p>
        </p:txBody>
      </p:sp>
      <p:sp>
        <p:nvSpPr>
          <p:cNvPr id="68" name="Pladsholder til tekst 55">
            <a:extLst>
              <a:ext uri="{FF2B5EF4-FFF2-40B4-BE49-F238E27FC236}">
                <a16:creationId xmlns:a16="http://schemas.microsoft.com/office/drawing/2014/main" id="{731408DC-E425-4F23-AA68-2D86FBE84B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5618" y="3234664"/>
            <a:ext cx="1156570" cy="34633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XX:XX</a:t>
            </a:r>
          </a:p>
        </p:txBody>
      </p:sp>
      <p:sp>
        <p:nvSpPr>
          <p:cNvPr id="70" name="Pladsholder til tekst 55">
            <a:extLst>
              <a:ext uri="{FF2B5EF4-FFF2-40B4-BE49-F238E27FC236}">
                <a16:creationId xmlns:a16="http://schemas.microsoft.com/office/drawing/2014/main" id="{873BE47D-957A-4323-9CAC-7671D96AD90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5617" y="4168822"/>
            <a:ext cx="1156570" cy="34633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XX:XX</a:t>
            </a:r>
          </a:p>
        </p:txBody>
      </p:sp>
      <p:sp>
        <p:nvSpPr>
          <p:cNvPr id="71" name="Pladsholder til tekst 55">
            <a:extLst>
              <a:ext uri="{FF2B5EF4-FFF2-40B4-BE49-F238E27FC236}">
                <a16:creationId xmlns:a16="http://schemas.microsoft.com/office/drawing/2014/main" id="{8788B72C-89EE-488E-814A-C020970EC9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5618" y="4635901"/>
            <a:ext cx="1156570" cy="34633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XX:XX</a:t>
            </a:r>
          </a:p>
        </p:txBody>
      </p:sp>
      <p:sp>
        <p:nvSpPr>
          <p:cNvPr id="72" name="Pladsholder til tekst 55">
            <a:extLst>
              <a:ext uri="{FF2B5EF4-FFF2-40B4-BE49-F238E27FC236}">
                <a16:creationId xmlns:a16="http://schemas.microsoft.com/office/drawing/2014/main" id="{0B4C8481-1340-4A2C-84D2-2313E6DA15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5617" y="5102980"/>
            <a:ext cx="1156570" cy="34633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XX:XX</a:t>
            </a:r>
          </a:p>
        </p:txBody>
      </p:sp>
      <p:sp>
        <p:nvSpPr>
          <p:cNvPr id="81" name="Pladsholder til tekst 55">
            <a:extLst>
              <a:ext uri="{FF2B5EF4-FFF2-40B4-BE49-F238E27FC236}">
                <a16:creationId xmlns:a16="http://schemas.microsoft.com/office/drawing/2014/main" id="{202892E8-DF82-4A52-BDE0-40FF994E8CA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5617" y="3705934"/>
            <a:ext cx="1156570" cy="34633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XX:XX</a:t>
            </a:r>
          </a:p>
        </p:txBody>
      </p:sp>
      <p:pic>
        <p:nvPicPr>
          <p:cNvPr id="30" name="Billede 29">
            <a:extLst>
              <a:ext uri="{FF2B5EF4-FFF2-40B4-BE49-F238E27FC236}">
                <a16:creationId xmlns:a16="http://schemas.microsoft.com/office/drawing/2014/main" id="{58D77946-ABAF-4513-B149-13AB08A67E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31" b="57537"/>
          <a:stretch/>
        </p:blipFill>
        <p:spPr>
          <a:xfrm>
            <a:off x="9669179" y="5390056"/>
            <a:ext cx="2522822" cy="1467944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D1639871-1F76-421F-9ED2-4A27DE7AD6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14893" y="6226706"/>
            <a:ext cx="1203569" cy="48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0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opstilling eller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910FB53-D737-40AB-834D-3A1442A7D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186" y="1559618"/>
            <a:ext cx="11198631" cy="435133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titel 1">
            <a:extLst>
              <a:ext uri="{FF2B5EF4-FFF2-40B4-BE49-F238E27FC236}">
                <a16:creationId xmlns:a16="http://schemas.microsoft.com/office/drawing/2014/main" id="{FE5250DC-0459-4A57-86D5-386054AAA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7" y="365126"/>
            <a:ext cx="11198630" cy="89217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/>
            </a:lvl1pPr>
          </a:lstStyle>
          <a:p>
            <a:r>
              <a:rPr lang="da-DK" dirty="0"/>
              <a:t>Klik for at tilføje en titel</a:t>
            </a: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2824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49BC337C-9DAC-4E41-A53F-259835924D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3BDC5E-459B-4F4F-A510-1623DFDC6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8" y="4937126"/>
            <a:ext cx="10515600" cy="892174"/>
          </a:xfrm>
        </p:spPr>
        <p:txBody>
          <a:bodyPr/>
          <a:lstStyle>
            <a:lvl1pPr>
              <a:defRPr sz="2600" cap="none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35E9C2C-6E4C-45CA-8C5F-823C95747C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31" b="57537"/>
          <a:stretch/>
        </p:blipFill>
        <p:spPr>
          <a:xfrm>
            <a:off x="9669179" y="5390056"/>
            <a:ext cx="2522822" cy="146794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0BD7995-A15A-4812-B01D-940D8B686C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14893" y="6226706"/>
            <a:ext cx="1203569" cy="48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0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CAAACBE7-36AD-464C-864E-2F2C5820B0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4668982" cy="6857999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2" name="Pladsholder til titel 1">
            <a:extLst>
              <a:ext uri="{FF2B5EF4-FFF2-40B4-BE49-F238E27FC236}">
                <a16:creationId xmlns:a16="http://schemas.microsoft.com/office/drawing/2014/main" id="{74B4BEBB-225D-4111-A093-BF4B2B1F2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5488" y="355791"/>
            <a:ext cx="6684818" cy="89217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91312CA4-8EA0-47E3-886F-27D81677D33D}"/>
              </a:ext>
            </a:extLst>
          </p:cNvPr>
          <p:cNvCxnSpPr/>
          <p:nvPr userDrawn="1"/>
        </p:nvCxnSpPr>
        <p:spPr>
          <a:xfrm>
            <a:off x="5290846" y="1504800"/>
            <a:ext cx="9620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dsholder til tekst 2">
            <a:extLst>
              <a:ext uri="{FF2B5EF4-FFF2-40B4-BE49-F238E27FC236}">
                <a16:creationId xmlns:a16="http://schemas.microsoft.com/office/drawing/2014/main" id="{01FF0B6A-D98E-429E-A49D-27CC9BCC87C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185488" y="2038899"/>
            <a:ext cx="66848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CBF2A93D-F1EC-4574-BE7D-87ABFF2EA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31" b="57537"/>
          <a:stretch/>
        </p:blipFill>
        <p:spPr>
          <a:xfrm>
            <a:off x="9669179" y="5390056"/>
            <a:ext cx="2522822" cy="146794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2466CA7-F2ED-47EF-ABA7-473CC1874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14893" y="6226706"/>
            <a:ext cx="1203569" cy="48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2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til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CAAACBE7-36AD-464C-864E-2F2C5820B0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523018" y="0"/>
            <a:ext cx="4668982" cy="6857999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2" name="Pladsholder til titel 1">
            <a:extLst>
              <a:ext uri="{FF2B5EF4-FFF2-40B4-BE49-F238E27FC236}">
                <a16:creationId xmlns:a16="http://schemas.microsoft.com/office/drawing/2014/main" id="{74B4BEBB-225D-4111-A093-BF4B2B1F2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65126"/>
            <a:ext cx="6684818" cy="89217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91312CA4-8EA0-47E3-886F-27D81677D33D}"/>
              </a:ext>
            </a:extLst>
          </p:cNvPr>
          <p:cNvCxnSpPr/>
          <p:nvPr userDrawn="1"/>
        </p:nvCxnSpPr>
        <p:spPr>
          <a:xfrm>
            <a:off x="476250" y="1514475"/>
            <a:ext cx="9620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AAE855E5-5F8E-4A89-8C5C-42A8D864B7E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6250" y="1853616"/>
            <a:ext cx="6551468" cy="4565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732BD34-D070-459E-84A5-ED070CD0D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31" b="57537"/>
          <a:stretch/>
        </p:blipFill>
        <p:spPr>
          <a:xfrm>
            <a:off x="9669179" y="5390056"/>
            <a:ext cx="2522822" cy="146794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90E7747-2B2F-45D9-B5BA-7661E82627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14893" y="6226706"/>
            <a:ext cx="1203569" cy="48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1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1F1EAC6-1C34-4167-81A3-A27400D99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340" y="158140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7B74846-1C5A-44C6-A7B2-5F7515A090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340" y="2405321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81140A3-BBC7-4F14-8482-0E592D3784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4877" y="160833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5B84E5F-939A-4A45-B501-ED4ABDC4F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4877" y="2432251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titel 1">
            <a:extLst>
              <a:ext uri="{FF2B5EF4-FFF2-40B4-BE49-F238E27FC236}">
                <a16:creationId xmlns:a16="http://schemas.microsoft.com/office/drawing/2014/main" id="{C7FAC3B8-DCF7-4D30-B676-E3A82D33C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27" y="365126"/>
            <a:ext cx="11140438" cy="89217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620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BF95690-AB77-43AA-8075-C16321388B0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AD7F37-6A88-43BF-8DC4-37365F869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F148574-AB44-4B3F-B281-16D98F50F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35218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E93032BD-EF7B-4EEB-908F-3E63B166C9F4}"/>
              </a:ext>
            </a:extLst>
          </p:cNvPr>
          <p:cNvCxnSpPr>
            <a:cxnSpLocks/>
          </p:cNvCxnSpPr>
          <p:nvPr userDrawn="1"/>
        </p:nvCxnSpPr>
        <p:spPr>
          <a:xfrm>
            <a:off x="947651" y="4846319"/>
            <a:ext cx="144641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lede 10">
            <a:extLst>
              <a:ext uri="{FF2B5EF4-FFF2-40B4-BE49-F238E27FC236}">
                <a16:creationId xmlns:a16="http://schemas.microsoft.com/office/drawing/2014/main" id="{E1CBBD11-DFC8-458A-8C18-F68ADBE601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31" b="57537"/>
          <a:stretch/>
        </p:blipFill>
        <p:spPr>
          <a:xfrm>
            <a:off x="9669179" y="5390056"/>
            <a:ext cx="2522822" cy="146794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966E428-7410-48A9-8120-67FC076852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14893" y="6226706"/>
            <a:ext cx="1203569" cy="48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09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itel 1">
            <a:extLst>
              <a:ext uri="{FF2B5EF4-FFF2-40B4-BE49-F238E27FC236}">
                <a16:creationId xmlns:a16="http://schemas.microsoft.com/office/drawing/2014/main" id="{AC019963-0A52-4391-B71E-A0E44AB1A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11" y="290479"/>
            <a:ext cx="11925165" cy="89217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3724ED1A-A7FC-4EE5-A95A-0016E245C6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7885" y="1647401"/>
            <a:ext cx="5562551" cy="3708367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EB1E02F2-9699-49F8-B231-F0A09536F7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27738" y="3657598"/>
            <a:ext cx="3708172" cy="294458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3" name="Pladsholder til billede 4">
            <a:extLst>
              <a:ext uri="{FF2B5EF4-FFF2-40B4-BE49-F238E27FC236}">
                <a16:creationId xmlns:a16="http://schemas.microsoft.com/office/drawing/2014/main" id="{4D6354EA-ED6C-40BA-B4F4-C8ECAC0BA8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0079" y="5589034"/>
            <a:ext cx="1520357" cy="101357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4" name="Pladsholder til billede 4">
            <a:extLst>
              <a:ext uri="{FF2B5EF4-FFF2-40B4-BE49-F238E27FC236}">
                <a16:creationId xmlns:a16="http://schemas.microsoft.com/office/drawing/2014/main" id="{5383175A-87A5-4911-B5D4-1E7F95B778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27885" y="5589034"/>
            <a:ext cx="1520357" cy="101357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B9A336CB-870E-448C-9675-E9E861B093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64585" y="5584632"/>
            <a:ext cx="2089150" cy="1012825"/>
          </a:xfrm>
        </p:spPr>
        <p:txBody>
          <a:bodyPr>
            <a:noAutofit/>
          </a:bodyPr>
          <a:lstStyle>
            <a:lvl1pPr marL="0" indent="0">
              <a:buNone/>
              <a:defRPr sz="1200" i="1" baseline="0"/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8" name="Pladsholder til tekst 16">
            <a:extLst>
              <a:ext uri="{FF2B5EF4-FFF2-40B4-BE49-F238E27FC236}">
                <a16:creationId xmlns:a16="http://schemas.microsoft.com/office/drawing/2014/main" id="{AF921D3F-6985-4DF1-934F-C733B96C6A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99997" y="3254624"/>
            <a:ext cx="1990903" cy="1068055"/>
          </a:xfrm>
        </p:spPr>
        <p:txBody>
          <a:bodyPr>
            <a:noAutofit/>
          </a:bodyPr>
          <a:lstStyle>
            <a:lvl1pPr marL="0" indent="0">
              <a:buNone/>
              <a:defRPr sz="1200" i="1" baseline="0"/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Pladsholder til billede 4">
            <a:extLst>
              <a:ext uri="{FF2B5EF4-FFF2-40B4-BE49-F238E27FC236}">
                <a16:creationId xmlns:a16="http://schemas.microsoft.com/office/drawing/2014/main" id="{D7081F27-8965-49C2-B579-CA75356244B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999997" y="1652618"/>
            <a:ext cx="1964118" cy="135705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0" name="Pladsholder til billede 4">
            <a:extLst>
              <a:ext uri="{FF2B5EF4-FFF2-40B4-BE49-F238E27FC236}">
                <a16:creationId xmlns:a16="http://schemas.microsoft.com/office/drawing/2014/main" id="{515199F6-2C5C-499E-8FFC-B16A1A7C309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999997" y="4567632"/>
            <a:ext cx="1964118" cy="2034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D8321A76-FB79-4487-8FAA-713BBD4F8DB4}"/>
              </a:ext>
            </a:extLst>
          </p:cNvPr>
          <p:cNvCxnSpPr>
            <a:cxnSpLocks/>
          </p:cNvCxnSpPr>
          <p:nvPr userDrawn="1"/>
        </p:nvCxnSpPr>
        <p:spPr>
          <a:xfrm>
            <a:off x="237508" y="1167924"/>
            <a:ext cx="104078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ladsholder til billede 22">
            <a:extLst>
              <a:ext uri="{FF2B5EF4-FFF2-40B4-BE49-F238E27FC236}">
                <a16:creationId xmlns:a16="http://schemas.microsoft.com/office/drawing/2014/main" id="{88C1171E-6BE2-41DF-84FF-00E65076B7A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39838" y="1647596"/>
            <a:ext cx="1728000" cy="1728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4" name="Pladsholder til billede 22">
            <a:extLst>
              <a:ext uri="{FF2B5EF4-FFF2-40B4-BE49-F238E27FC236}">
                <a16:creationId xmlns:a16="http://schemas.microsoft.com/office/drawing/2014/main" id="{7CADB4BB-6DE7-4630-B599-B1166748771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003244" y="1647401"/>
            <a:ext cx="1728000" cy="1728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pic>
        <p:nvPicPr>
          <p:cNvPr id="22" name="Billede 21">
            <a:extLst>
              <a:ext uri="{FF2B5EF4-FFF2-40B4-BE49-F238E27FC236}">
                <a16:creationId xmlns:a16="http://schemas.microsoft.com/office/drawing/2014/main" id="{8385BFF3-8F66-4123-8812-2A35BF54EB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31" b="57537"/>
          <a:stretch/>
        </p:blipFill>
        <p:spPr>
          <a:xfrm>
            <a:off x="9669179" y="5390056"/>
            <a:ext cx="2522822" cy="1467944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D929B590-264B-42EC-B13A-3CFD7EA5AB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14893" y="6226706"/>
            <a:ext cx="1203569" cy="48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2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A0DECDF-4658-48E7-869F-28F3B9255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27" y="365126"/>
            <a:ext cx="11140438" cy="89217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da-DK" dirty="0"/>
              <a:t>Klik for at redigere titeltypografien i masteren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1455639-7791-4420-950D-4409650B7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627" y="1559618"/>
            <a:ext cx="111404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B8EC6984-8C18-45A2-B876-8BF33E84977D}"/>
              </a:ext>
            </a:extLst>
          </p:cNvPr>
          <p:cNvCxnSpPr>
            <a:cxnSpLocks/>
          </p:cNvCxnSpPr>
          <p:nvPr userDrawn="1"/>
        </p:nvCxnSpPr>
        <p:spPr>
          <a:xfrm>
            <a:off x="515391" y="1304323"/>
            <a:ext cx="104078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lede 5">
            <a:extLst>
              <a:ext uri="{FF2B5EF4-FFF2-40B4-BE49-F238E27FC236}">
                <a16:creationId xmlns:a16="http://schemas.microsoft.com/office/drawing/2014/main" id="{3BFDBED7-0DAB-4713-B2E6-4D70ACAEB8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31" b="57537"/>
          <a:stretch/>
        </p:blipFill>
        <p:spPr>
          <a:xfrm>
            <a:off x="9669179" y="5390056"/>
            <a:ext cx="2522822" cy="146794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ECFB03E-DDC0-45D4-8FC0-DD2C793F884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714893" y="6226706"/>
            <a:ext cx="1203569" cy="48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5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8" r:id="rId4"/>
    <p:sldLayoutId id="2147483657" r:id="rId5"/>
    <p:sldLayoutId id="2147483659" r:id="rId6"/>
    <p:sldLayoutId id="2147483653" r:id="rId7"/>
    <p:sldLayoutId id="2147483651" r:id="rId8"/>
    <p:sldLayoutId id="2147483654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hyperlink" Target="https://www.aarhus.dk/sundhedstilbud" TargetMode="External"/><Relationship Id="rId4" Type="http://schemas.openxmlformats.org/officeDocument/2006/relationships/hyperlink" Target="https://www.aarhus.dk/sundhedspoliti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person, udendørs, kvinde, græs&#10;&#10;Automatisk genereret beskrivelse">
            <a:extLst>
              <a:ext uri="{FF2B5EF4-FFF2-40B4-BE49-F238E27FC236}">
                <a16:creationId xmlns:a16="http://schemas.microsoft.com/office/drawing/2014/main" id="{9E9E4409-84D1-4241-A8CE-CD8D07DBFB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6" r="11017" b="1246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37E7C31D-0281-493F-A8F2-6F2EA566E5C4}"/>
              </a:ext>
            </a:extLst>
          </p:cNvPr>
          <p:cNvSpPr/>
          <p:nvPr/>
        </p:nvSpPr>
        <p:spPr>
          <a:xfrm>
            <a:off x="-541596" y="2695336"/>
            <a:ext cx="4621742" cy="4621742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DE4A5A7-65E8-4F26-B6BD-83F932D061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39068"/>
            <a:ext cx="3537248" cy="372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12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94A3E036-DEFA-4FC0-AA7C-B9C6DA02A2AB}"/>
              </a:ext>
            </a:extLst>
          </p:cNvPr>
          <p:cNvSpPr txBox="1"/>
          <p:nvPr/>
        </p:nvSpPr>
        <p:spPr>
          <a:xfrm>
            <a:off x="678852" y="1366396"/>
            <a:ext cx="1069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cap="all" dirty="0">
                <a:latin typeface="Arial Black" panose="020B0A04020102020204" pitchFamily="34" charset="0"/>
              </a:rPr>
              <a:t>Modtager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1AC065F-BCEE-49B7-AAA9-EE7C0E881594}"/>
              </a:ext>
            </a:extLst>
          </p:cNvPr>
          <p:cNvSpPr txBox="1"/>
          <p:nvPr/>
        </p:nvSpPr>
        <p:spPr>
          <a:xfrm>
            <a:off x="711200" y="3429000"/>
            <a:ext cx="11480800" cy="701730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da-DK" b="1" dirty="0">
                <a:solidFill>
                  <a:schemeClr val="accent1"/>
                </a:solidFill>
              </a:rPr>
              <a:t>Satsningsområde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Udvalgt prioritering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Udvalgt prioritering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Udvalgt prioritering</a:t>
            </a:r>
          </a:p>
          <a:p>
            <a:endParaRPr lang="da-DK" b="1" dirty="0">
              <a:solidFill>
                <a:schemeClr val="accent2"/>
              </a:solidFill>
            </a:endParaRPr>
          </a:p>
          <a:p>
            <a:r>
              <a:rPr lang="da-DK" b="1" dirty="0">
                <a:solidFill>
                  <a:schemeClr val="tx2"/>
                </a:solidFill>
              </a:rPr>
              <a:t>Satsningsområde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Udvalgt prioritering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Udvalgt prioritering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Udvalgt prioritering</a:t>
            </a:r>
          </a:p>
          <a:p>
            <a:endParaRPr lang="da-DK" b="1" dirty="0">
              <a:solidFill>
                <a:schemeClr val="accent2"/>
              </a:solidFill>
            </a:endParaRPr>
          </a:p>
          <a:p>
            <a:endParaRPr lang="da-DK" b="1" dirty="0">
              <a:solidFill>
                <a:schemeClr val="accent2"/>
              </a:solidFill>
            </a:endParaRPr>
          </a:p>
          <a:p>
            <a:endParaRPr lang="da-DK" b="1" dirty="0">
              <a:solidFill>
                <a:schemeClr val="accent2"/>
              </a:solidFill>
            </a:endParaRPr>
          </a:p>
          <a:p>
            <a:endParaRPr lang="da-DK" b="1" dirty="0">
              <a:solidFill>
                <a:schemeClr val="accent2"/>
              </a:solidFill>
            </a:endParaRPr>
          </a:p>
          <a:p>
            <a:endParaRPr lang="da-DK" b="1" dirty="0">
              <a:solidFill>
                <a:schemeClr val="accent2"/>
              </a:solidFill>
            </a:endParaRPr>
          </a:p>
          <a:p>
            <a:endParaRPr lang="da-DK" b="1" dirty="0">
              <a:solidFill>
                <a:schemeClr val="accent2"/>
              </a:solidFill>
            </a:endParaRPr>
          </a:p>
          <a:p>
            <a:endParaRPr lang="da-DK" b="1" dirty="0">
              <a:solidFill>
                <a:schemeClr val="accent2"/>
              </a:solidFill>
            </a:endParaRPr>
          </a:p>
          <a:p>
            <a:endParaRPr lang="da-DK" b="1" dirty="0">
              <a:solidFill>
                <a:schemeClr val="accent2"/>
              </a:solidFill>
            </a:endParaRPr>
          </a:p>
          <a:p>
            <a:endParaRPr lang="da-DK" b="1" dirty="0">
              <a:solidFill>
                <a:schemeClr val="accent2"/>
              </a:solidFill>
            </a:endParaRPr>
          </a:p>
          <a:p>
            <a:endParaRPr lang="da-DK" b="1" dirty="0">
              <a:solidFill>
                <a:schemeClr val="accent2"/>
              </a:solidFill>
            </a:endParaRPr>
          </a:p>
          <a:p>
            <a:endParaRPr lang="da-DK" b="1" dirty="0">
              <a:solidFill>
                <a:schemeClr val="accent2"/>
              </a:solidFill>
            </a:endParaRPr>
          </a:p>
          <a:p>
            <a:endParaRPr lang="da-DK" b="1" dirty="0">
              <a:solidFill>
                <a:schemeClr val="accent2"/>
              </a:solidFill>
            </a:endParaRPr>
          </a:p>
          <a:p>
            <a:endParaRPr lang="da-DK" b="1" dirty="0">
              <a:solidFill>
                <a:schemeClr val="accent2"/>
              </a:solidFill>
            </a:endParaRPr>
          </a:p>
          <a:p>
            <a:endParaRPr lang="da-DK" b="1" dirty="0">
              <a:solidFill>
                <a:schemeClr val="accent2"/>
              </a:solidFill>
            </a:endParaRPr>
          </a:p>
          <a:p>
            <a:endParaRPr lang="da-DK" b="1" dirty="0">
              <a:solidFill>
                <a:schemeClr val="accent2"/>
              </a:solidFill>
            </a:endParaRPr>
          </a:p>
          <a:p>
            <a:endParaRPr lang="da-DK" b="1" dirty="0">
              <a:solidFill>
                <a:schemeClr val="accent2"/>
              </a:solidFill>
            </a:endParaRPr>
          </a:p>
          <a:p>
            <a:r>
              <a:rPr lang="da-DK" b="1" dirty="0">
                <a:solidFill>
                  <a:schemeClr val="accent2"/>
                </a:solidFill>
              </a:rPr>
              <a:t>Satsningsområde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Udvalgt prioritering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Udvalgt prioritering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Udvalgt prioritering</a:t>
            </a:r>
          </a:p>
          <a:p>
            <a:endParaRPr lang="da-DK" b="1" dirty="0">
              <a:solidFill>
                <a:schemeClr val="accent2"/>
              </a:solidFill>
            </a:endParaRPr>
          </a:p>
          <a:p>
            <a:r>
              <a:rPr lang="da-DK" b="1" dirty="0">
                <a:solidFill>
                  <a:schemeClr val="accent4"/>
                </a:solidFill>
              </a:rPr>
              <a:t>Satsningsområde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Udvalgt prioritering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Udvalgt prioritering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Udvalgt prioritering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A1A85DA-E10C-4696-877D-752364887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7219" y="623597"/>
            <a:ext cx="2356637" cy="2238253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E0D0ACA7-0298-42AE-A674-750E8B7A5238}"/>
              </a:ext>
            </a:extLst>
          </p:cNvPr>
          <p:cNvSpPr txBox="1"/>
          <p:nvPr/>
        </p:nvSpPr>
        <p:spPr>
          <a:xfrm rot="20977663">
            <a:off x="2253788" y="2001708"/>
            <a:ext cx="3308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>
                    <a:lumMod val="65000"/>
                  </a:schemeClr>
                </a:solidFill>
              </a:rPr>
              <a:t>DESIGN SELV DETTE SLIDE</a:t>
            </a:r>
          </a:p>
        </p:txBody>
      </p:sp>
    </p:spTree>
    <p:extLst>
      <p:ext uri="{BB962C8B-B14F-4D97-AF65-F5344CB8AC3E}">
        <p14:creationId xmlns:p14="http://schemas.microsoft.com/office/powerpoint/2010/main" val="3530966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88EA0DD-05CF-4FA9-BF95-EAF91C410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57" y="427335"/>
            <a:ext cx="4264757" cy="6003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1BF41A98-0BE0-48DA-88AC-1CAD48F00FC6}"/>
              </a:ext>
            </a:extLst>
          </p:cNvPr>
          <p:cNvSpPr txBox="1"/>
          <p:nvPr/>
        </p:nvSpPr>
        <p:spPr>
          <a:xfrm>
            <a:off x="6313715" y="4030008"/>
            <a:ext cx="463005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solidFill>
                  <a:schemeClr val="accent6"/>
                </a:solidFill>
              </a:rPr>
              <a:t>→ </a:t>
            </a:r>
            <a:r>
              <a:rPr lang="da-DK" dirty="0"/>
              <a:t>Læs her </a:t>
            </a:r>
            <a:r>
              <a:rPr lang="da-DK" dirty="0">
                <a:hlinkClick r:id="rId4"/>
              </a:rPr>
              <a:t>aarhus.dk/sundhedspolitik</a:t>
            </a:r>
            <a:endParaRPr lang="da-DK" dirty="0"/>
          </a:p>
          <a:p>
            <a:r>
              <a:rPr lang="da-DK" sz="3200" dirty="0">
                <a:solidFill>
                  <a:srgbClr val="EE0043"/>
                </a:solidFill>
              </a:rPr>
              <a:t>→</a:t>
            </a:r>
            <a:r>
              <a:rPr lang="da-DK" dirty="0"/>
              <a:t>  Se film </a:t>
            </a:r>
            <a:r>
              <a:rPr lang="da-DK" u="sng" dirty="0">
                <a:solidFill>
                  <a:schemeClr val="accent1"/>
                </a:solidFill>
              </a:rPr>
              <a:t>aarhus.dk/</a:t>
            </a:r>
            <a:r>
              <a:rPr lang="da-DK" u="sng" dirty="0">
                <a:solidFill>
                  <a:schemeClr val="accent1"/>
                </a:solidFill>
                <a:hlinkClick r:id="rId5"/>
              </a:rPr>
              <a:t>sundhedspolitik</a:t>
            </a:r>
            <a:endParaRPr lang="da-DK" dirty="0"/>
          </a:p>
          <a:p>
            <a:r>
              <a:rPr lang="da-DK" sz="3200" dirty="0">
                <a:solidFill>
                  <a:srgbClr val="EE0043"/>
                </a:solidFill>
              </a:rPr>
              <a:t>→ </a:t>
            </a:r>
            <a:r>
              <a:rPr lang="da-DK" dirty="0"/>
              <a:t>Find tilbud</a:t>
            </a:r>
            <a:r>
              <a:rPr lang="da-DK" sz="3200" dirty="0"/>
              <a:t> </a:t>
            </a:r>
            <a:r>
              <a:rPr lang="da-DK" dirty="0">
                <a:hlinkClick r:id="rId5"/>
              </a:rPr>
              <a:t>aarhus.dk/sundhedstilbud</a:t>
            </a:r>
            <a:endParaRPr lang="da-DK" dirty="0"/>
          </a:p>
          <a:p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8CE3E938-5AF2-477D-88C4-83EBAC8C4B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7219" y="623597"/>
            <a:ext cx="2356637" cy="223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4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udendørs, vand, mand, bygning&#10;&#10;Automatisk genereret beskrivelse">
            <a:extLst>
              <a:ext uri="{FF2B5EF4-FFF2-40B4-BE49-F238E27FC236}">
                <a16:creationId xmlns:a16="http://schemas.microsoft.com/office/drawing/2014/main" id="{EE997C08-6719-4035-A6ED-E2207E253C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1" b="9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BDDC90D1-E777-4B2C-8218-7A482EEBEBBE}"/>
              </a:ext>
            </a:extLst>
          </p:cNvPr>
          <p:cNvSpPr txBox="1"/>
          <p:nvPr/>
        </p:nvSpPr>
        <p:spPr>
          <a:xfrm>
            <a:off x="805343" y="218114"/>
            <a:ext cx="10662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cap="all" dirty="0">
                <a:solidFill>
                  <a:schemeClr val="bg1"/>
                </a:solidFill>
                <a:latin typeface="Arial Black" panose="020B0A04020102020204" pitchFamily="34" charset="0"/>
              </a:rPr>
              <a:t>Vision: </a:t>
            </a:r>
            <a:r>
              <a:rPr lang="da-DK" sz="3200" dirty="0">
                <a:solidFill>
                  <a:schemeClr val="bg1"/>
                </a:solidFill>
              </a:rPr>
              <a:t>Alle skal have lige muligheder for…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3CD4ADE-2BFC-466A-A054-309E8B2D04BF}"/>
              </a:ext>
            </a:extLst>
          </p:cNvPr>
          <p:cNvSpPr/>
          <p:nvPr/>
        </p:nvSpPr>
        <p:spPr>
          <a:xfrm>
            <a:off x="931178" y="1021003"/>
            <a:ext cx="10318459" cy="5346241"/>
          </a:xfrm>
          <a:prstGeom prst="rect">
            <a:avLst/>
          </a:prstGeom>
          <a:solidFill>
            <a:schemeClr val="accent3">
              <a:alpha val="57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6DBBFC7D-C42F-4B40-870E-433A3E3460DD}"/>
              </a:ext>
            </a:extLst>
          </p:cNvPr>
          <p:cNvSpPr txBox="1"/>
          <p:nvPr/>
        </p:nvSpPr>
        <p:spPr>
          <a:xfrm>
            <a:off x="4752362" y="1152788"/>
            <a:ext cx="276836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da-DK" b="1" dirty="0">
                <a:solidFill>
                  <a:schemeClr val="bg1"/>
                </a:solidFill>
              </a:rPr>
              <a:t>At have det godt mentalt, socialt og fysisk</a:t>
            </a:r>
          </a:p>
          <a:p>
            <a:pPr algn="ctr">
              <a:spcAft>
                <a:spcPts val="1800"/>
              </a:spcAft>
            </a:pPr>
            <a:r>
              <a:rPr lang="da-DK" b="1" dirty="0">
                <a:solidFill>
                  <a:schemeClr val="bg1"/>
                </a:solidFill>
              </a:rPr>
              <a:t>●</a:t>
            </a:r>
          </a:p>
          <a:p>
            <a:pPr algn="ctr">
              <a:spcAft>
                <a:spcPts val="1800"/>
              </a:spcAft>
            </a:pPr>
            <a:r>
              <a:rPr lang="da-DK" b="1" dirty="0">
                <a:solidFill>
                  <a:schemeClr val="bg1"/>
                </a:solidFill>
              </a:rPr>
              <a:t>At udnytte egne evner og potentialer</a:t>
            </a:r>
          </a:p>
          <a:p>
            <a:pPr algn="ctr">
              <a:spcAft>
                <a:spcPts val="1800"/>
              </a:spcAft>
            </a:pPr>
            <a:r>
              <a:rPr lang="da-DK" b="1" dirty="0">
                <a:solidFill>
                  <a:schemeClr val="bg1"/>
                </a:solidFill>
              </a:rPr>
              <a:t>●</a:t>
            </a:r>
          </a:p>
          <a:p>
            <a:pPr algn="ctr">
              <a:spcAft>
                <a:spcPts val="1800"/>
              </a:spcAft>
            </a:pPr>
            <a:r>
              <a:rPr lang="da-DK" b="1" dirty="0">
                <a:solidFill>
                  <a:schemeClr val="bg1"/>
                </a:solidFill>
              </a:rPr>
              <a:t>At deltage i meningsfulde fællesskaber</a:t>
            </a:r>
          </a:p>
          <a:p>
            <a:pPr algn="ctr">
              <a:spcAft>
                <a:spcPts val="1800"/>
              </a:spcAft>
            </a:pPr>
            <a:r>
              <a:rPr lang="da-DK" b="1" dirty="0">
                <a:solidFill>
                  <a:schemeClr val="bg1"/>
                </a:solidFill>
              </a:rPr>
              <a:t>●</a:t>
            </a:r>
          </a:p>
          <a:p>
            <a:pPr algn="ctr">
              <a:spcAft>
                <a:spcPts val="1800"/>
              </a:spcAft>
            </a:pPr>
            <a:r>
              <a:rPr lang="da-DK" b="1" dirty="0">
                <a:solidFill>
                  <a:schemeClr val="bg1"/>
                </a:solidFill>
              </a:rPr>
              <a:t>At fremme egen sundhed og trivsel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F6528D79-48C7-4341-B2BF-372EE89DB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1013" y="2307080"/>
            <a:ext cx="2806213" cy="295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7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340477BF-577D-46C0-A611-AB3C6F5846BE}"/>
              </a:ext>
            </a:extLst>
          </p:cNvPr>
          <p:cNvSpPr txBox="1"/>
          <p:nvPr/>
        </p:nvSpPr>
        <p:spPr>
          <a:xfrm>
            <a:off x="1814286" y="307259"/>
            <a:ext cx="9100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cap="all" dirty="0">
                <a:latin typeface="Arial Black" panose="020B0A04020102020204" pitchFamily="34" charset="0"/>
              </a:rPr>
              <a:t>Aarhus - en god by for alle</a:t>
            </a:r>
          </a:p>
        </p:txBody>
      </p:sp>
      <p:pic>
        <p:nvPicPr>
          <p:cNvPr id="5" name="Billede 4" descr="Et billede, der indeholder luftfartøj&#10;&#10;Automatisk genereret beskrivelse">
            <a:extLst>
              <a:ext uri="{FF2B5EF4-FFF2-40B4-BE49-F238E27FC236}">
                <a16:creationId xmlns:a16="http://schemas.microsoft.com/office/drawing/2014/main" id="{6F869AC1-912D-448B-9FA9-156D7E5B2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961" y="2369458"/>
            <a:ext cx="5170078" cy="3480593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B5131546-65A2-4181-9EBB-789636D37B52}"/>
              </a:ext>
            </a:extLst>
          </p:cNvPr>
          <p:cNvSpPr txBox="1"/>
          <p:nvPr/>
        </p:nvSpPr>
        <p:spPr>
          <a:xfrm>
            <a:off x="2336800" y="2696654"/>
            <a:ext cx="1696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En by med brug for alle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ADE6DC0-614C-4BF8-8861-F48C731B84D8}"/>
              </a:ext>
            </a:extLst>
          </p:cNvPr>
          <p:cNvSpPr txBox="1"/>
          <p:nvPr/>
        </p:nvSpPr>
        <p:spPr>
          <a:xfrm>
            <a:off x="6713605" y="1547728"/>
            <a:ext cx="1820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En by med fællesskab og medborgerskab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DBC2095D-21D4-4441-A87E-14EBB4FD6E6D}"/>
              </a:ext>
            </a:extLst>
          </p:cNvPr>
          <p:cNvSpPr txBox="1"/>
          <p:nvPr/>
        </p:nvSpPr>
        <p:spPr>
          <a:xfrm>
            <a:off x="8534400" y="2778573"/>
            <a:ext cx="1820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En by hvor alle er sunde og trives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3A26570F-36F8-47AB-B46C-E246EB747E26}"/>
              </a:ext>
            </a:extLst>
          </p:cNvPr>
          <p:cNvSpPr txBox="1"/>
          <p:nvPr/>
        </p:nvSpPr>
        <p:spPr>
          <a:xfrm>
            <a:off x="609604" y="6025450"/>
            <a:ext cx="3599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Aarhus skal være en by, hvor alle trives og er sunde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83930FCA-774E-4D46-B0AC-BC1183687FB9}"/>
              </a:ext>
            </a:extLst>
          </p:cNvPr>
          <p:cNvSpPr txBox="1"/>
          <p:nvPr/>
        </p:nvSpPr>
        <p:spPr>
          <a:xfrm>
            <a:off x="4376060" y="5934670"/>
            <a:ext cx="3599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Aarhus skal være en by, hvor alle oplever fællesskab og medborgerskab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4987AA40-E532-4119-ACDE-B6EBADE42A65}"/>
              </a:ext>
            </a:extLst>
          </p:cNvPr>
          <p:cNvSpPr txBox="1"/>
          <p:nvPr/>
        </p:nvSpPr>
        <p:spPr>
          <a:xfrm>
            <a:off x="8345718" y="6004617"/>
            <a:ext cx="3599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Aarhus skal være en by med brug for alle</a:t>
            </a:r>
          </a:p>
        </p:txBody>
      </p:sp>
    </p:spTree>
    <p:extLst>
      <p:ext uri="{BB962C8B-B14F-4D97-AF65-F5344CB8AC3E}">
        <p14:creationId xmlns:p14="http://schemas.microsoft.com/office/powerpoint/2010/main" val="3512064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CA6AED4-25A6-4ED9-A0A6-3F03EBFB6169}"/>
              </a:ext>
            </a:extLst>
          </p:cNvPr>
          <p:cNvSpPr/>
          <p:nvPr/>
        </p:nvSpPr>
        <p:spPr>
          <a:xfrm>
            <a:off x="-1" y="3280229"/>
            <a:ext cx="12192001" cy="3577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94A3E036-DEFA-4FC0-AA7C-B9C6DA02A2AB}"/>
              </a:ext>
            </a:extLst>
          </p:cNvPr>
          <p:cNvSpPr txBox="1"/>
          <p:nvPr/>
        </p:nvSpPr>
        <p:spPr>
          <a:xfrm>
            <a:off x="711200" y="319314"/>
            <a:ext cx="1069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cap="all" dirty="0">
                <a:solidFill>
                  <a:schemeClr val="accent1"/>
                </a:solidFill>
                <a:latin typeface="Arial Black" panose="020B0A04020102020204" pitchFamily="34" charset="0"/>
              </a:rPr>
              <a:t>Sammen om sundhed hele livet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8ACDE038-69D3-44C7-8DFC-5FE67B4B6BF6}"/>
              </a:ext>
            </a:extLst>
          </p:cNvPr>
          <p:cNvSpPr txBox="1"/>
          <p:nvPr/>
        </p:nvSpPr>
        <p:spPr>
          <a:xfrm>
            <a:off x="711200" y="1494971"/>
            <a:ext cx="3120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Fælles indsatser og nye</a:t>
            </a:r>
          </a:p>
          <a:p>
            <a:r>
              <a:rPr lang="da-DK" b="1" dirty="0"/>
              <a:t>partnerskaber</a:t>
            </a:r>
            <a:endParaRPr lang="da-DK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6BC502F-9D58-47A1-A1CD-7FB293429894}"/>
              </a:ext>
            </a:extLst>
          </p:cNvPr>
          <p:cNvSpPr/>
          <p:nvPr/>
        </p:nvSpPr>
        <p:spPr>
          <a:xfrm>
            <a:off x="4630056" y="1494971"/>
            <a:ext cx="2859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/>
              <a:t>Samskabelse og lokale</a:t>
            </a:r>
          </a:p>
          <a:p>
            <a:r>
              <a:rPr lang="da-DK" b="1" dirty="0"/>
              <a:t>modeller</a:t>
            </a:r>
            <a:endParaRPr lang="da-DK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1FEDDD6-672B-43F0-9D98-622A6814D653}"/>
              </a:ext>
            </a:extLst>
          </p:cNvPr>
          <p:cNvSpPr/>
          <p:nvPr/>
        </p:nvSpPr>
        <p:spPr>
          <a:xfrm>
            <a:off x="8360231" y="1509930"/>
            <a:ext cx="3222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/>
              <a:t>Samarbejde om det nære</a:t>
            </a:r>
          </a:p>
          <a:p>
            <a:r>
              <a:rPr lang="da-DK" b="1" dirty="0"/>
              <a:t>sundhedsvæsen</a:t>
            </a:r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1AC065F-BCEE-49B7-AAA9-EE7C0E881594}"/>
              </a:ext>
            </a:extLst>
          </p:cNvPr>
          <p:cNvSpPr txBox="1"/>
          <p:nvPr/>
        </p:nvSpPr>
        <p:spPr>
          <a:xfrm>
            <a:off x="711200" y="3429000"/>
            <a:ext cx="3548566" cy="547842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da-DK" sz="4400" dirty="0">
                <a:solidFill>
                  <a:schemeClr val="bg1"/>
                </a:solidFill>
              </a:rPr>
              <a:t>1</a:t>
            </a:r>
            <a:endParaRPr lang="da-DK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Bevæg dig for livet Aarhus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Røgfrit Aarhus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Kultur og sundhed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chemeClr val="bg1"/>
                </a:solidFill>
              </a:rPr>
              <a:t>Cities</a:t>
            </a:r>
            <a:r>
              <a:rPr lang="da-DK" dirty="0">
                <a:solidFill>
                  <a:schemeClr val="bg1"/>
                </a:solidFill>
              </a:rPr>
              <a:t> </a:t>
            </a:r>
            <a:r>
              <a:rPr lang="da-DK" dirty="0" err="1">
                <a:solidFill>
                  <a:schemeClr val="bg1"/>
                </a:solidFill>
              </a:rPr>
              <a:t>Changing</a:t>
            </a:r>
            <a:r>
              <a:rPr lang="da-DK" dirty="0">
                <a:solidFill>
                  <a:schemeClr val="bg1"/>
                </a:solidFill>
              </a:rPr>
              <a:t> Diabetes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Sunde og bæredygtige byer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i="1" dirty="0">
              <a:solidFill>
                <a:schemeClr val="bg1"/>
              </a:solidFill>
            </a:endParaRP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A9AC8CB3-D70C-4EB1-80DA-FA0B8A3B0B01}"/>
              </a:ext>
            </a:extLst>
          </p:cNvPr>
          <p:cNvCxnSpPr/>
          <p:nvPr/>
        </p:nvCxnSpPr>
        <p:spPr>
          <a:xfrm flipV="1">
            <a:off x="388567" y="2650671"/>
            <a:ext cx="580571" cy="682172"/>
          </a:xfrm>
          <a:prstGeom prst="line">
            <a:avLst/>
          </a:prstGeom>
          <a:ln w="66675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424FA10D-EDFF-4EC9-8110-708DB3A15D55}"/>
              </a:ext>
            </a:extLst>
          </p:cNvPr>
          <p:cNvCxnSpPr/>
          <p:nvPr/>
        </p:nvCxnSpPr>
        <p:spPr>
          <a:xfrm flipV="1">
            <a:off x="969138" y="2650671"/>
            <a:ext cx="580571" cy="682172"/>
          </a:xfrm>
          <a:prstGeom prst="line">
            <a:avLst/>
          </a:prstGeom>
          <a:ln w="66675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E65FD6D5-23E9-4B27-9A67-6019416A0779}"/>
              </a:ext>
            </a:extLst>
          </p:cNvPr>
          <p:cNvCxnSpPr/>
          <p:nvPr/>
        </p:nvCxnSpPr>
        <p:spPr>
          <a:xfrm flipV="1">
            <a:off x="1549709" y="2630714"/>
            <a:ext cx="580571" cy="682172"/>
          </a:xfrm>
          <a:prstGeom prst="line">
            <a:avLst/>
          </a:prstGeom>
          <a:ln w="66675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6C9793AA-ED58-4AFA-A57B-E25D2C1E99C0}"/>
              </a:ext>
            </a:extLst>
          </p:cNvPr>
          <p:cNvCxnSpPr/>
          <p:nvPr/>
        </p:nvCxnSpPr>
        <p:spPr>
          <a:xfrm flipV="1">
            <a:off x="2130280" y="2630714"/>
            <a:ext cx="580571" cy="682172"/>
          </a:xfrm>
          <a:prstGeom prst="line">
            <a:avLst/>
          </a:prstGeom>
          <a:ln w="66675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289C7D2A-9765-4525-8BD7-B414F53D58CB}"/>
              </a:ext>
            </a:extLst>
          </p:cNvPr>
          <p:cNvCxnSpPr/>
          <p:nvPr/>
        </p:nvCxnSpPr>
        <p:spPr>
          <a:xfrm flipV="1">
            <a:off x="2710851" y="2630714"/>
            <a:ext cx="580571" cy="682172"/>
          </a:xfrm>
          <a:prstGeom prst="line">
            <a:avLst/>
          </a:prstGeom>
          <a:ln w="66675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57E2AACB-4595-4E65-A913-BE928646C6B9}"/>
              </a:ext>
            </a:extLst>
          </p:cNvPr>
          <p:cNvCxnSpPr/>
          <p:nvPr/>
        </p:nvCxnSpPr>
        <p:spPr>
          <a:xfrm flipV="1">
            <a:off x="3291422" y="2630714"/>
            <a:ext cx="580571" cy="682172"/>
          </a:xfrm>
          <a:prstGeom prst="line">
            <a:avLst/>
          </a:prstGeom>
          <a:ln w="66675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22F5CB3F-B5CA-4451-9D1D-0809AF63447D}"/>
              </a:ext>
            </a:extLst>
          </p:cNvPr>
          <p:cNvCxnSpPr/>
          <p:nvPr/>
        </p:nvCxnSpPr>
        <p:spPr>
          <a:xfrm flipV="1">
            <a:off x="3904959" y="2650671"/>
            <a:ext cx="580571" cy="682172"/>
          </a:xfrm>
          <a:prstGeom prst="line">
            <a:avLst/>
          </a:prstGeom>
          <a:ln w="66675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17FC00CC-07B5-468A-8231-0C648068D3FD}"/>
              </a:ext>
            </a:extLst>
          </p:cNvPr>
          <p:cNvCxnSpPr/>
          <p:nvPr/>
        </p:nvCxnSpPr>
        <p:spPr>
          <a:xfrm flipV="1">
            <a:off x="4485530" y="2650671"/>
            <a:ext cx="580571" cy="682172"/>
          </a:xfrm>
          <a:prstGeom prst="line">
            <a:avLst/>
          </a:prstGeom>
          <a:ln w="66675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78C0316-8E38-4F38-8781-E1F8DDF8A0B8}"/>
              </a:ext>
            </a:extLst>
          </p:cNvPr>
          <p:cNvCxnSpPr/>
          <p:nvPr/>
        </p:nvCxnSpPr>
        <p:spPr>
          <a:xfrm flipV="1">
            <a:off x="5066101" y="2650671"/>
            <a:ext cx="580571" cy="682172"/>
          </a:xfrm>
          <a:prstGeom prst="line">
            <a:avLst/>
          </a:prstGeom>
          <a:ln w="66675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FA65B7A9-CEA5-4924-A140-51B60F5565D8}"/>
              </a:ext>
            </a:extLst>
          </p:cNvPr>
          <p:cNvCxnSpPr/>
          <p:nvPr/>
        </p:nvCxnSpPr>
        <p:spPr>
          <a:xfrm flipV="1">
            <a:off x="5646672" y="2650671"/>
            <a:ext cx="580571" cy="682172"/>
          </a:xfrm>
          <a:prstGeom prst="line">
            <a:avLst/>
          </a:prstGeom>
          <a:ln w="66675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0B05820F-3143-4214-9875-9FD16839FC47}"/>
              </a:ext>
            </a:extLst>
          </p:cNvPr>
          <p:cNvCxnSpPr/>
          <p:nvPr/>
        </p:nvCxnSpPr>
        <p:spPr>
          <a:xfrm flipV="1">
            <a:off x="6249633" y="2651579"/>
            <a:ext cx="580571" cy="682172"/>
          </a:xfrm>
          <a:prstGeom prst="line">
            <a:avLst/>
          </a:prstGeom>
          <a:ln w="66675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DDEF669A-DFD4-4384-AB5E-58A07190AE38}"/>
              </a:ext>
            </a:extLst>
          </p:cNvPr>
          <p:cNvCxnSpPr/>
          <p:nvPr/>
        </p:nvCxnSpPr>
        <p:spPr>
          <a:xfrm flipV="1">
            <a:off x="6830204" y="2651579"/>
            <a:ext cx="580571" cy="682172"/>
          </a:xfrm>
          <a:prstGeom prst="line">
            <a:avLst/>
          </a:prstGeom>
          <a:ln w="66675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8727D89B-3B60-4A43-9809-4A0F4E34A93E}"/>
              </a:ext>
            </a:extLst>
          </p:cNvPr>
          <p:cNvCxnSpPr/>
          <p:nvPr/>
        </p:nvCxnSpPr>
        <p:spPr>
          <a:xfrm flipV="1">
            <a:off x="7449152" y="2639831"/>
            <a:ext cx="580571" cy="682172"/>
          </a:xfrm>
          <a:prstGeom prst="line">
            <a:avLst/>
          </a:prstGeom>
          <a:ln w="66675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64F72903-9231-4E47-8574-F1B0CA583634}"/>
              </a:ext>
            </a:extLst>
          </p:cNvPr>
          <p:cNvCxnSpPr/>
          <p:nvPr/>
        </p:nvCxnSpPr>
        <p:spPr>
          <a:xfrm flipV="1">
            <a:off x="8029723" y="2639831"/>
            <a:ext cx="580571" cy="682172"/>
          </a:xfrm>
          <a:prstGeom prst="line">
            <a:avLst/>
          </a:prstGeom>
          <a:ln w="66675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forbindelse 24">
            <a:extLst>
              <a:ext uri="{FF2B5EF4-FFF2-40B4-BE49-F238E27FC236}">
                <a16:creationId xmlns:a16="http://schemas.microsoft.com/office/drawing/2014/main" id="{5142C110-B9C8-458A-9A24-AEFA488DEB55}"/>
              </a:ext>
            </a:extLst>
          </p:cNvPr>
          <p:cNvCxnSpPr/>
          <p:nvPr/>
        </p:nvCxnSpPr>
        <p:spPr>
          <a:xfrm flipV="1">
            <a:off x="8604883" y="2612571"/>
            <a:ext cx="580571" cy="682172"/>
          </a:xfrm>
          <a:prstGeom prst="line">
            <a:avLst/>
          </a:prstGeom>
          <a:ln w="66675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0744F4F0-A6E6-4E6F-B6C7-636857B61011}"/>
              </a:ext>
            </a:extLst>
          </p:cNvPr>
          <p:cNvCxnSpPr/>
          <p:nvPr/>
        </p:nvCxnSpPr>
        <p:spPr>
          <a:xfrm flipV="1">
            <a:off x="9152488" y="2629806"/>
            <a:ext cx="580571" cy="682172"/>
          </a:xfrm>
          <a:prstGeom prst="line">
            <a:avLst/>
          </a:prstGeom>
          <a:ln w="66675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Lige forbindelse 26">
            <a:extLst>
              <a:ext uri="{FF2B5EF4-FFF2-40B4-BE49-F238E27FC236}">
                <a16:creationId xmlns:a16="http://schemas.microsoft.com/office/drawing/2014/main" id="{0FE37089-D7D3-4394-9A7D-D33AF03CA70E}"/>
              </a:ext>
            </a:extLst>
          </p:cNvPr>
          <p:cNvCxnSpPr/>
          <p:nvPr/>
        </p:nvCxnSpPr>
        <p:spPr>
          <a:xfrm flipV="1">
            <a:off x="9733059" y="2629806"/>
            <a:ext cx="580571" cy="682172"/>
          </a:xfrm>
          <a:prstGeom prst="line">
            <a:avLst/>
          </a:prstGeom>
          <a:ln w="66675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FEC4A7CA-50CE-448A-A094-918ADB878E39}"/>
              </a:ext>
            </a:extLst>
          </p:cNvPr>
          <p:cNvCxnSpPr/>
          <p:nvPr/>
        </p:nvCxnSpPr>
        <p:spPr>
          <a:xfrm flipV="1">
            <a:off x="10336020" y="2630714"/>
            <a:ext cx="580571" cy="682172"/>
          </a:xfrm>
          <a:prstGeom prst="line">
            <a:avLst/>
          </a:prstGeom>
          <a:ln w="66675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Lige forbindelse 28">
            <a:extLst>
              <a:ext uri="{FF2B5EF4-FFF2-40B4-BE49-F238E27FC236}">
                <a16:creationId xmlns:a16="http://schemas.microsoft.com/office/drawing/2014/main" id="{DC1CF29F-B736-4F30-98BE-8B5F881D3435}"/>
              </a:ext>
            </a:extLst>
          </p:cNvPr>
          <p:cNvCxnSpPr/>
          <p:nvPr/>
        </p:nvCxnSpPr>
        <p:spPr>
          <a:xfrm flipV="1">
            <a:off x="10916591" y="2630714"/>
            <a:ext cx="580571" cy="682172"/>
          </a:xfrm>
          <a:prstGeom prst="line">
            <a:avLst/>
          </a:prstGeom>
          <a:ln w="66675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57ECF0B7-CE94-4980-AEDC-9C2D146610F9}"/>
              </a:ext>
            </a:extLst>
          </p:cNvPr>
          <p:cNvCxnSpPr/>
          <p:nvPr/>
        </p:nvCxnSpPr>
        <p:spPr>
          <a:xfrm flipV="1">
            <a:off x="11535539" y="2618966"/>
            <a:ext cx="580571" cy="682172"/>
          </a:xfrm>
          <a:prstGeom prst="line">
            <a:avLst/>
          </a:prstGeom>
          <a:ln w="66675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E518EDDC-CA66-4A5F-BBD2-A1EFC1A6212D}"/>
              </a:ext>
            </a:extLst>
          </p:cNvPr>
          <p:cNvCxnSpPr/>
          <p:nvPr/>
        </p:nvCxnSpPr>
        <p:spPr>
          <a:xfrm flipV="1">
            <a:off x="12116110" y="2618966"/>
            <a:ext cx="580571" cy="682172"/>
          </a:xfrm>
          <a:prstGeom prst="line">
            <a:avLst/>
          </a:prstGeom>
          <a:ln w="66675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Lige forbindelse 32">
            <a:extLst>
              <a:ext uri="{FF2B5EF4-FFF2-40B4-BE49-F238E27FC236}">
                <a16:creationId xmlns:a16="http://schemas.microsoft.com/office/drawing/2014/main" id="{E4DACF00-5608-4EB1-B988-593227456F48}"/>
              </a:ext>
            </a:extLst>
          </p:cNvPr>
          <p:cNvCxnSpPr/>
          <p:nvPr/>
        </p:nvCxnSpPr>
        <p:spPr>
          <a:xfrm flipV="1">
            <a:off x="-184010" y="2650671"/>
            <a:ext cx="580571" cy="682172"/>
          </a:xfrm>
          <a:prstGeom prst="line">
            <a:avLst/>
          </a:prstGeom>
          <a:ln w="66675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felt 7">
            <a:extLst>
              <a:ext uri="{FF2B5EF4-FFF2-40B4-BE49-F238E27FC236}">
                <a16:creationId xmlns:a16="http://schemas.microsoft.com/office/drawing/2014/main" id="{A9115BAB-DDB5-48A4-8DB3-12086C4488F9}"/>
              </a:ext>
            </a:extLst>
          </p:cNvPr>
          <p:cNvSpPr txBox="1"/>
          <p:nvPr/>
        </p:nvSpPr>
        <p:spPr>
          <a:xfrm>
            <a:off x="4583113" y="4093781"/>
            <a:ext cx="36687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Sammen med boligsociale organisationer og civilsamfundet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Digitalt medborgerskab</a:t>
            </a:r>
          </a:p>
          <a:p>
            <a:endParaRPr lang="da-DK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9A2D4D64-4E10-48E6-874E-1BA6D3E025A8}"/>
              </a:ext>
            </a:extLst>
          </p:cNvPr>
          <p:cNvSpPr txBox="1"/>
          <p:nvPr/>
        </p:nvSpPr>
        <p:spPr>
          <a:xfrm>
            <a:off x="8342310" y="4093781"/>
            <a:ext cx="37961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Sundhed-, social- og beskæftigelsesområdet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Kronikerområdet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Pårørende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266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CA6AED4-25A6-4ED9-A0A6-3F03EBFB6169}"/>
              </a:ext>
            </a:extLst>
          </p:cNvPr>
          <p:cNvSpPr/>
          <p:nvPr/>
        </p:nvSpPr>
        <p:spPr>
          <a:xfrm>
            <a:off x="-1" y="3280229"/>
            <a:ext cx="12192001" cy="35777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94A3E036-DEFA-4FC0-AA7C-B9C6DA02A2AB}"/>
              </a:ext>
            </a:extLst>
          </p:cNvPr>
          <p:cNvSpPr txBox="1"/>
          <p:nvPr/>
        </p:nvSpPr>
        <p:spPr>
          <a:xfrm>
            <a:off x="711200" y="319314"/>
            <a:ext cx="1069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cap="all" dirty="0">
                <a:solidFill>
                  <a:schemeClr val="tx2"/>
                </a:solidFill>
                <a:latin typeface="Arial Black" panose="020B0A04020102020204" pitchFamily="34" charset="0"/>
              </a:rPr>
              <a:t>Mere lighed i sundhed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8ACDE038-69D3-44C7-8DFC-5FE67B4B6BF6}"/>
              </a:ext>
            </a:extLst>
          </p:cNvPr>
          <p:cNvSpPr txBox="1"/>
          <p:nvPr/>
        </p:nvSpPr>
        <p:spPr>
          <a:xfrm>
            <a:off x="711200" y="1494971"/>
            <a:ext cx="3120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Tidlige helhedsorienterede indsatser</a:t>
            </a:r>
            <a:endParaRPr lang="da-DK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6BC502F-9D58-47A1-A1CD-7FB293429894}"/>
              </a:ext>
            </a:extLst>
          </p:cNvPr>
          <p:cNvSpPr/>
          <p:nvPr/>
        </p:nvSpPr>
        <p:spPr>
          <a:xfrm>
            <a:off x="4630056" y="1494971"/>
            <a:ext cx="2859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/>
              <a:t>Målrettede og differentierede indsatser</a:t>
            </a:r>
            <a:endParaRPr lang="da-DK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1FEDDD6-672B-43F0-9D98-622A6814D653}"/>
              </a:ext>
            </a:extLst>
          </p:cNvPr>
          <p:cNvSpPr/>
          <p:nvPr/>
        </p:nvSpPr>
        <p:spPr>
          <a:xfrm>
            <a:off x="8360231" y="1509930"/>
            <a:ext cx="3222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/>
              <a:t>Nærhed og tilgængelighed</a:t>
            </a:r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1AC065F-BCEE-49B7-AAA9-EE7C0E881594}"/>
              </a:ext>
            </a:extLst>
          </p:cNvPr>
          <p:cNvSpPr txBox="1"/>
          <p:nvPr/>
        </p:nvSpPr>
        <p:spPr>
          <a:xfrm>
            <a:off x="711200" y="3429000"/>
            <a:ext cx="3918856" cy="1003351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da-DK" sz="4400" dirty="0">
                <a:solidFill>
                  <a:schemeClr val="bg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Børn og unge som mistrives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Mødesteder ml. børn, unge og ældre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Borgere udenfor uddannelse   eller beskæftigelse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Kroniske sygdomme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sz="4400" dirty="0">
              <a:solidFill>
                <a:schemeClr val="bg1"/>
              </a:solidFill>
            </a:endParaRP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A9AC8CB3-D70C-4EB1-80DA-FA0B8A3B0B01}"/>
              </a:ext>
            </a:extLst>
          </p:cNvPr>
          <p:cNvCxnSpPr/>
          <p:nvPr/>
        </p:nvCxnSpPr>
        <p:spPr>
          <a:xfrm flipV="1">
            <a:off x="388567" y="2650671"/>
            <a:ext cx="580571" cy="682172"/>
          </a:xfrm>
          <a:prstGeom prst="line">
            <a:avLst/>
          </a:prstGeom>
          <a:ln w="66675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424FA10D-EDFF-4EC9-8110-708DB3A15D55}"/>
              </a:ext>
            </a:extLst>
          </p:cNvPr>
          <p:cNvCxnSpPr/>
          <p:nvPr/>
        </p:nvCxnSpPr>
        <p:spPr>
          <a:xfrm flipV="1">
            <a:off x="969138" y="2650671"/>
            <a:ext cx="580571" cy="682172"/>
          </a:xfrm>
          <a:prstGeom prst="line">
            <a:avLst/>
          </a:prstGeom>
          <a:ln w="66675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E65FD6D5-23E9-4B27-9A67-6019416A0779}"/>
              </a:ext>
            </a:extLst>
          </p:cNvPr>
          <p:cNvCxnSpPr/>
          <p:nvPr/>
        </p:nvCxnSpPr>
        <p:spPr>
          <a:xfrm flipV="1">
            <a:off x="1549709" y="2630714"/>
            <a:ext cx="580571" cy="682172"/>
          </a:xfrm>
          <a:prstGeom prst="line">
            <a:avLst/>
          </a:prstGeom>
          <a:ln w="66675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6C9793AA-ED58-4AFA-A57B-E25D2C1E99C0}"/>
              </a:ext>
            </a:extLst>
          </p:cNvPr>
          <p:cNvCxnSpPr/>
          <p:nvPr/>
        </p:nvCxnSpPr>
        <p:spPr>
          <a:xfrm flipV="1">
            <a:off x="2130280" y="2630714"/>
            <a:ext cx="580571" cy="682172"/>
          </a:xfrm>
          <a:prstGeom prst="line">
            <a:avLst/>
          </a:prstGeom>
          <a:ln w="66675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289C7D2A-9765-4525-8BD7-B414F53D58CB}"/>
              </a:ext>
            </a:extLst>
          </p:cNvPr>
          <p:cNvCxnSpPr/>
          <p:nvPr/>
        </p:nvCxnSpPr>
        <p:spPr>
          <a:xfrm flipV="1">
            <a:off x="2710851" y="2630714"/>
            <a:ext cx="580571" cy="682172"/>
          </a:xfrm>
          <a:prstGeom prst="line">
            <a:avLst/>
          </a:prstGeom>
          <a:ln w="66675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57E2AACB-4595-4E65-A913-BE928646C6B9}"/>
              </a:ext>
            </a:extLst>
          </p:cNvPr>
          <p:cNvCxnSpPr/>
          <p:nvPr/>
        </p:nvCxnSpPr>
        <p:spPr>
          <a:xfrm flipV="1">
            <a:off x="3291422" y="2630714"/>
            <a:ext cx="580571" cy="682172"/>
          </a:xfrm>
          <a:prstGeom prst="line">
            <a:avLst/>
          </a:prstGeom>
          <a:ln w="66675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22F5CB3F-B5CA-4451-9D1D-0809AF63447D}"/>
              </a:ext>
            </a:extLst>
          </p:cNvPr>
          <p:cNvCxnSpPr/>
          <p:nvPr/>
        </p:nvCxnSpPr>
        <p:spPr>
          <a:xfrm flipV="1">
            <a:off x="3904959" y="2650671"/>
            <a:ext cx="580571" cy="682172"/>
          </a:xfrm>
          <a:prstGeom prst="line">
            <a:avLst/>
          </a:prstGeom>
          <a:ln w="66675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17FC00CC-07B5-468A-8231-0C648068D3FD}"/>
              </a:ext>
            </a:extLst>
          </p:cNvPr>
          <p:cNvCxnSpPr/>
          <p:nvPr/>
        </p:nvCxnSpPr>
        <p:spPr>
          <a:xfrm flipV="1">
            <a:off x="4485530" y="2650671"/>
            <a:ext cx="580571" cy="682172"/>
          </a:xfrm>
          <a:prstGeom prst="line">
            <a:avLst/>
          </a:prstGeom>
          <a:ln w="66675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78C0316-8E38-4F38-8781-E1F8DDF8A0B8}"/>
              </a:ext>
            </a:extLst>
          </p:cNvPr>
          <p:cNvCxnSpPr/>
          <p:nvPr/>
        </p:nvCxnSpPr>
        <p:spPr>
          <a:xfrm flipV="1">
            <a:off x="5066101" y="2650671"/>
            <a:ext cx="580571" cy="682172"/>
          </a:xfrm>
          <a:prstGeom prst="line">
            <a:avLst/>
          </a:prstGeom>
          <a:ln w="66675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FA65B7A9-CEA5-4924-A140-51B60F5565D8}"/>
              </a:ext>
            </a:extLst>
          </p:cNvPr>
          <p:cNvCxnSpPr/>
          <p:nvPr/>
        </p:nvCxnSpPr>
        <p:spPr>
          <a:xfrm flipV="1">
            <a:off x="5646672" y="2650671"/>
            <a:ext cx="580571" cy="682172"/>
          </a:xfrm>
          <a:prstGeom prst="line">
            <a:avLst/>
          </a:prstGeom>
          <a:ln w="66675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0B05820F-3143-4214-9875-9FD16839FC47}"/>
              </a:ext>
            </a:extLst>
          </p:cNvPr>
          <p:cNvCxnSpPr/>
          <p:nvPr/>
        </p:nvCxnSpPr>
        <p:spPr>
          <a:xfrm flipV="1">
            <a:off x="6249633" y="2651579"/>
            <a:ext cx="580571" cy="682172"/>
          </a:xfrm>
          <a:prstGeom prst="line">
            <a:avLst/>
          </a:prstGeom>
          <a:ln w="66675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DDEF669A-DFD4-4384-AB5E-58A07190AE38}"/>
              </a:ext>
            </a:extLst>
          </p:cNvPr>
          <p:cNvCxnSpPr/>
          <p:nvPr/>
        </p:nvCxnSpPr>
        <p:spPr>
          <a:xfrm flipV="1">
            <a:off x="6830204" y="2651579"/>
            <a:ext cx="580571" cy="682172"/>
          </a:xfrm>
          <a:prstGeom prst="line">
            <a:avLst/>
          </a:prstGeom>
          <a:ln w="66675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8727D89B-3B60-4A43-9809-4A0F4E34A93E}"/>
              </a:ext>
            </a:extLst>
          </p:cNvPr>
          <p:cNvCxnSpPr/>
          <p:nvPr/>
        </p:nvCxnSpPr>
        <p:spPr>
          <a:xfrm flipV="1">
            <a:off x="7449152" y="2639831"/>
            <a:ext cx="580571" cy="682172"/>
          </a:xfrm>
          <a:prstGeom prst="line">
            <a:avLst/>
          </a:prstGeom>
          <a:ln w="66675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64F72903-9231-4E47-8574-F1B0CA583634}"/>
              </a:ext>
            </a:extLst>
          </p:cNvPr>
          <p:cNvCxnSpPr/>
          <p:nvPr/>
        </p:nvCxnSpPr>
        <p:spPr>
          <a:xfrm flipV="1">
            <a:off x="8029723" y="2639831"/>
            <a:ext cx="580571" cy="682172"/>
          </a:xfrm>
          <a:prstGeom prst="line">
            <a:avLst/>
          </a:prstGeom>
          <a:ln w="66675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forbindelse 24">
            <a:extLst>
              <a:ext uri="{FF2B5EF4-FFF2-40B4-BE49-F238E27FC236}">
                <a16:creationId xmlns:a16="http://schemas.microsoft.com/office/drawing/2014/main" id="{5142C110-B9C8-458A-9A24-AEFA488DEB55}"/>
              </a:ext>
            </a:extLst>
          </p:cNvPr>
          <p:cNvCxnSpPr/>
          <p:nvPr/>
        </p:nvCxnSpPr>
        <p:spPr>
          <a:xfrm flipV="1">
            <a:off x="8604883" y="2612571"/>
            <a:ext cx="580571" cy="682172"/>
          </a:xfrm>
          <a:prstGeom prst="line">
            <a:avLst/>
          </a:prstGeom>
          <a:ln w="66675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0744F4F0-A6E6-4E6F-B6C7-636857B61011}"/>
              </a:ext>
            </a:extLst>
          </p:cNvPr>
          <p:cNvCxnSpPr/>
          <p:nvPr/>
        </p:nvCxnSpPr>
        <p:spPr>
          <a:xfrm flipV="1">
            <a:off x="9152488" y="2629806"/>
            <a:ext cx="580571" cy="682172"/>
          </a:xfrm>
          <a:prstGeom prst="line">
            <a:avLst/>
          </a:prstGeom>
          <a:ln w="66675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Lige forbindelse 26">
            <a:extLst>
              <a:ext uri="{FF2B5EF4-FFF2-40B4-BE49-F238E27FC236}">
                <a16:creationId xmlns:a16="http://schemas.microsoft.com/office/drawing/2014/main" id="{0FE37089-D7D3-4394-9A7D-D33AF03CA70E}"/>
              </a:ext>
            </a:extLst>
          </p:cNvPr>
          <p:cNvCxnSpPr/>
          <p:nvPr/>
        </p:nvCxnSpPr>
        <p:spPr>
          <a:xfrm flipV="1">
            <a:off x="9733059" y="2629806"/>
            <a:ext cx="580571" cy="682172"/>
          </a:xfrm>
          <a:prstGeom prst="line">
            <a:avLst/>
          </a:prstGeom>
          <a:ln w="66675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FEC4A7CA-50CE-448A-A094-918ADB878E39}"/>
              </a:ext>
            </a:extLst>
          </p:cNvPr>
          <p:cNvCxnSpPr/>
          <p:nvPr/>
        </p:nvCxnSpPr>
        <p:spPr>
          <a:xfrm flipV="1">
            <a:off x="10336020" y="2630714"/>
            <a:ext cx="580571" cy="682172"/>
          </a:xfrm>
          <a:prstGeom prst="line">
            <a:avLst/>
          </a:prstGeom>
          <a:ln w="66675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Lige forbindelse 28">
            <a:extLst>
              <a:ext uri="{FF2B5EF4-FFF2-40B4-BE49-F238E27FC236}">
                <a16:creationId xmlns:a16="http://schemas.microsoft.com/office/drawing/2014/main" id="{DC1CF29F-B736-4F30-98BE-8B5F881D3435}"/>
              </a:ext>
            </a:extLst>
          </p:cNvPr>
          <p:cNvCxnSpPr/>
          <p:nvPr/>
        </p:nvCxnSpPr>
        <p:spPr>
          <a:xfrm flipV="1">
            <a:off x="10916591" y="2630714"/>
            <a:ext cx="580571" cy="682172"/>
          </a:xfrm>
          <a:prstGeom prst="line">
            <a:avLst/>
          </a:prstGeom>
          <a:ln w="66675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57ECF0B7-CE94-4980-AEDC-9C2D146610F9}"/>
              </a:ext>
            </a:extLst>
          </p:cNvPr>
          <p:cNvCxnSpPr/>
          <p:nvPr/>
        </p:nvCxnSpPr>
        <p:spPr>
          <a:xfrm flipV="1">
            <a:off x="11535539" y="2618966"/>
            <a:ext cx="580571" cy="682172"/>
          </a:xfrm>
          <a:prstGeom prst="line">
            <a:avLst/>
          </a:prstGeom>
          <a:ln w="66675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E518EDDC-CA66-4A5F-BBD2-A1EFC1A6212D}"/>
              </a:ext>
            </a:extLst>
          </p:cNvPr>
          <p:cNvCxnSpPr/>
          <p:nvPr/>
        </p:nvCxnSpPr>
        <p:spPr>
          <a:xfrm flipV="1">
            <a:off x="12116110" y="2618966"/>
            <a:ext cx="580571" cy="682172"/>
          </a:xfrm>
          <a:prstGeom prst="line">
            <a:avLst/>
          </a:prstGeom>
          <a:ln w="66675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Lige forbindelse 32">
            <a:extLst>
              <a:ext uri="{FF2B5EF4-FFF2-40B4-BE49-F238E27FC236}">
                <a16:creationId xmlns:a16="http://schemas.microsoft.com/office/drawing/2014/main" id="{E4DACF00-5608-4EB1-B988-593227456F48}"/>
              </a:ext>
            </a:extLst>
          </p:cNvPr>
          <p:cNvCxnSpPr/>
          <p:nvPr/>
        </p:nvCxnSpPr>
        <p:spPr>
          <a:xfrm flipV="1">
            <a:off x="-184010" y="2650671"/>
            <a:ext cx="580571" cy="682172"/>
          </a:xfrm>
          <a:prstGeom prst="line">
            <a:avLst/>
          </a:prstGeom>
          <a:ln w="66675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felt 7">
            <a:extLst>
              <a:ext uri="{FF2B5EF4-FFF2-40B4-BE49-F238E27FC236}">
                <a16:creationId xmlns:a16="http://schemas.microsoft.com/office/drawing/2014/main" id="{DBA1AE9D-33C2-407A-B40F-B7D8D420FE73}"/>
              </a:ext>
            </a:extLst>
          </p:cNvPr>
          <p:cNvSpPr txBox="1"/>
          <p:nvPr/>
        </p:nvSpPr>
        <p:spPr>
          <a:xfrm>
            <a:off x="8360230" y="4096286"/>
            <a:ext cx="37558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Børn, unge, ældre og udsatte    via lærings- og uddannelsesaktiviteter i medborgerhuse, lokalcentre       og biblioteker</a:t>
            </a:r>
          </a:p>
          <a:p>
            <a:endParaRPr lang="da-DK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8CEA22DA-0CD2-488F-9BA6-05274929F3B2}"/>
              </a:ext>
            </a:extLst>
          </p:cNvPr>
          <p:cNvSpPr txBox="1"/>
          <p:nvPr/>
        </p:nvSpPr>
        <p:spPr>
          <a:xfrm>
            <a:off x="4630056" y="4096286"/>
            <a:ext cx="37558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Sårbare og udsatte unge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Sårbare borgere i udsatte boligområder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Psykisk sårbare borgere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Borgere med psykiske lidelser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Borgere med fysiske handicap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Borgere med misbrug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2851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CA6AED4-25A6-4ED9-A0A6-3F03EBFB6169}"/>
              </a:ext>
            </a:extLst>
          </p:cNvPr>
          <p:cNvSpPr/>
          <p:nvPr/>
        </p:nvSpPr>
        <p:spPr>
          <a:xfrm>
            <a:off x="-1" y="3280229"/>
            <a:ext cx="12192001" cy="35777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accent2"/>
              </a:solidFill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94A3E036-DEFA-4FC0-AA7C-B9C6DA02A2AB}"/>
              </a:ext>
            </a:extLst>
          </p:cNvPr>
          <p:cNvSpPr txBox="1"/>
          <p:nvPr/>
        </p:nvSpPr>
        <p:spPr>
          <a:xfrm>
            <a:off x="711200" y="319314"/>
            <a:ext cx="1069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cap="all" dirty="0">
                <a:solidFill>
                  <a:schemeClr val="accent2"/>
                </a:solidFill>
                <a:latin typeface="Arial Black" panose="020B0A04020102020204" pitchFamily="34" charset="0"/>
              </a:rPr>
              <a:t>De største sundhedsudfordringer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8ACDE038-69D3-44C7-8DFC-5FE67B4B6BF6}"/>
              </a:ext>
            </a:extLst>
          </p:cNvPr>
          <p:cNvSpPr txBox="1"/>
          <p:nvPr/>
        </p:nvSpPr>
        <p:spPr>
          <a:xfrm>
            <a:off x="711200" y="1494971"/>
            <a:ext cx="312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Trivsel og livsglæde</a:t>
            </a:r>
            <a:endParaRPr lang="da-DK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6BC502F-9D58-47A1-A1CD-7FB293429894}"/>
              </a:ext>
            </a:extLst>
          </p:cNvPr>
          <p:cNvSpPr/>
          <p:nvPr/>
        </p:nvSpPr>
        <p:spPr>
          <a:xfrm>
            <a:off x="4630056" y="1494971"/>
            <a:ext cx="2859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/>
              <a:t>Tobaksfrie miljøer</a:t>
            </a:r>
            <a:endParaRPr lang="da-DK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1FEDDD6-672B-43F0-9D98-622A6814D653}"/>
              </a:ext>
            </a:extLst>
          </p:cNvPr>
          <p:cNvSpPr/>
          <p:nvPr/>
        </p:nvSpPr>
        <p:spPr>
          <a:xfrm>
            <a:off x="8360231" y="1509930"/>
            <a:ext cx="3222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/>
              <a:t>Alkoholkultur</a:t>
            </a:r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1AC065F-BCEE-49B7-AAA9-EE7C0E881594}"/>
              </a:ext>
            </a:extLst>
          </p:cNvPr>
          <p:cNvSpPr txBox="1"/>
          <p:nvPr/>
        </p:nvSpPr>
        <p:spPr>
          <a:xfrm>
            <a:off x="711200" y="3429000"/>
            <a:ext cx="3648927" cy="2708434"/>
          </a:xfrm>
          <a:prstGeom prst="rect">
            <a:avLst/>
          </a:prstGeom>
          <a:noFill/>
        </p:spPr>
        <p:txBody>
          <a:bodyPr wrap="square" numCol="1" spcCol="180000" rtlCol="0">
            <a:spAutoFit/>
          </a:bodyPr>
          <a:lstStyle/>
          <a:p>
            <a:r>
              <a:rPr lang="da-DK" sz="4400" dirty="0">
                <a:solidFill>
                  <a:schemeClr val="bg1"/>
                </a:solidFill>
              </a:rPr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Overgang fra folkeskole til ungdomsuddannelse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Unge med tegn på mistrivsel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Rollemodeller og digital dannelse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Ensomhed og social isolation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Dårlig mental sundhed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A9AC8CB3-D70C-4EB1-80DA-FA0B8A3B0B01}"/>
              </a:ext>
            </a:extLst>
          </p:cNvPr>
          <p:cNvCxnSpPr/>
          <p:nvPr/>
        </p:nvCxnSpPr>
        <p:spPr>
          <a:xfrm flipV="1">
            <a:off x="388567" y="2650671"/>
            <a:ext cx="580571" cy="682172"/>
          </a:xfrm>
          <a:prstGeom prst="line">
            <a:avLst/>
          </a:prstGeom>
          <a:ln w="66675"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424FA10D-EDFF-4EC9-8110-708DB3A15D55}"/>
              </a:ext>
            </a:extLst>
          </p:cNvPr>
          <p:cNvCxnSpPr/>
          <p:nvPr/>
        </p:nvCxnSpPr>
        <p:spPr>
          <a:xfrm flipV="1">
            <a:off x="969138" y="2650671"/>
            <a:ext cx="580571" cy="682172"/>
          </a:xfrm>
          <a:prstGeom prst="line">
            <a:avLst/>
          </a:prstGeom>
          <a:ln w="66675"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E65FD6D5-23E9-4B27-9A67-6019416A0779}"/>
              </a:ext>
            </a:extLst>
          </p:cNvPr>
          <p:cNvCxnSpPr/>
          <p:nvPr/>
        </p:nvCxnSpPr>
        <p:spPr>
          <a:xfrm flipV="1">
            <a:off x="1549709" y="2630714"/>
            <a:ext cx="580571" cy="682172"/>
          </a:xfrm>
          <a:prstGeom prst="line">
            <a:avLst/>
          </a:prstGeom>
          <a:ln w="66675"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6C9793AA-ED58-4AFA-A57B-E25D2C1E99C0}"/>
              </a:ext>
            </a:extLst>
          </p:cNvPr>
          <p:cNvCxnSpPr/>
          <p:nvPr/>
        </p:nvCxnSpPr>
        <p:spPr>
          <a:xfrm flipV="1">
            <a:off x="2130280" y="2630714"/>
            <a:ext cx="580571" cy="682172"/>
          </a:xfrm>
          <a:prstGeom prst="line">
            <a:avLst/>
          </a:prstGeom>
          <a:ln w="66675"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289C7D2A-9765-4525-8BD7-B414F53D58CB}"/>
              </a:ext>
            </a:extLst>
          </p:cNvPr>
          <p:cNvCxnSpPr/>
          <p:nvPr/>
        </p:nvCxnSpPr>
        <p:spPr>
          <a:xfrm flipV="1">
            <a:off x="2710851" y="2630714"/>
            <a:ext cx="580571" cy="682172"/>
          </a:xfrm>
          <a:prstGeom prst="line">
            <a:avLst/>
          </a:prstGeom>
          <a:ln w="66675"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57E2AACB-4595-4E65-A913-BE928646C6B9}"/>
              </a:ext>
            </a:extLst>
          </p:cNvPr>
          <p:cNvCxnSpPr/>
          <p:nvPr/>
        </p:nvCxnSpPr>
        <p:spPr>
          <a:xfrm flipV="1">
            <a:off x="3291422" y="2630714"/>
            <a:ext cx="580571" cy="682172"/>
          </a:xfrm>
          <a:prstGeom prst="line">
            <a:avLst/>
          </a:prstGeom>
          <a:ln w="66675"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22F5CB3F-B5CA-4451-9D1D-0809AF63447D}"/>
              </a:ext>
            </a:extLst>
          </p:cNvPr>
          <p:cNvCxnSpPr/>
          <p:nvPr/>
        </p:nvCxnSpPr>
        <p:spPr>
          <a:xfrm flipV="1">
            <a:off x="3904959" y="2650671"/>
            <a:ext cx="580571" cy="682172"/>
          </a:xfrm>
          <a:prstGeom prst="line">
            <a:avLst/>
          </a:prstGeom>
          <a:ln w="66675"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17FC00CC-07B5-468A-8231-0C648068D3FD}"/>
              </a:ext>
            </a:extLst>
          </p:cNvPr>
          <p:cNvCxnSpPr/>
          <p:nvPr/>
        </p:nvCxnSpPr>
        <p:spPr>
          <a:xfrm flipV="1">
            <a:off x="4485530" y="2650671"/>
            <a:ext cx="580571" cy="682172"/>
          </a:xfrm>
          <a:prstGeom prst="line">
            <a:avLst/>
          </a:prstGeom>
          <a:ln w="66675"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78C0316-8E38-4F38-8781-E1F8DDF8A0B8}"/>
              </a:ext>
            </a:extLst>
          </p:cNvPr>
          <p:cNvCxnSpPr/>
          <p:nvPr/>
        </p:nvCxnSpPr>
        <p:spPr>
          <a:xfrm flipV="1">
            <a:off x="5066101" y="2650671"/>
            <a:ext cx="580571" cy="682172"/>
          </a:xfrm>
          <a:prstGeom prst="line">
            <a:avLst/>
          </a:prstGeom>
          <a:ln w="66675"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FA65B7A9-CEA5-4924-A140-51B60F5565D8}"/>
              </a:ext>
            </a:extLst>
          </p:cNvPr>
          <p:cNvCxnSpPr/>
          <p:nvPr/>
        </p:nvCxnSpPr>
        <p:spPr>
          <a:xfrm flipV="1">
            <a:off x="5646672" y="2650671"/>
            <a:ext cx="580571" cy="682172"/>
          </a:xfrm>
          <a:prstGeom prst="line">
            <a:avLst/>
          </a:prstGeom>
          <a:ln w="66675"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0B05820F-3143-4214-9875-9FD16839FC47}"/>
              </a:ext>
            </a:extLst>
          </p:cNvPr>
          <p:cNvCxnSpPr/>
          <p:nvPr/>
        </p:nvCxnSpPr>
        <p:spPr>
          <a:xfrm flipV="1">
            <a:off x="6249633" y="2651579"/>
            <a:ext cx="580571" cy="682172"/>
          </a:xfrm>
          <a:prstGeom prst="line">
            <a:avLst/>
          </a:prstGeom>
          <a:ln w="66675"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DDEF669A-DFD4-4384-AB5E-58A07190AE38}"/>
              </a:ext>
            </a:extLst>
          </p:cNvPr>
          <p:cNvCxnSpPr/>
          <p:nvPr/>
        </p:nvCxnSpPr>
        <p:spPr>
          <a:xfrm flipV="1">
            <a:off x="6830204" y="2651579"/>
            <a:ext cx="580571" cy="682172"/>
          </a:xfrm>
          <a:prstGeom prst="line">
            <a:avLst/>
          </a:prstGeom>
          <a:ln w="66675"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8727D89B-3B60-4A43-9809-4A0F4E34A93E}"/>
              </a:ext>
            </a:extLst>
          </p:cNvPr>
          <p:cNvCxnSpPr/>
          <p:nvPr/>
        </p:nvCxnSpPr>
        <p:spPr>
          <a:xfrm flipV="1">
            <a:off x="7449152" y="2639831"/>
            <a:ext cx="580571" cy="682172"/>
          </a:xfrm>
          <a:prstGeom prst="line">
            <a:avLst/>
          </a:prstGeom>
          <a:ln w="66675"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64F72903-9231-4E47-8574-F1B0CA583634}"/>
              </a:ext>
            </a:extLst>
          </p:cNvPr>
          <p:cNvCxnSpPr/>
          <p:nvPr/>
        </p:nvCxnSpPr>
        <p:spPr>
          <a:xfrm flipV="1">
            <a:off x="8029723" y="2639831"/>
            <a:ext cx="580571" cy="682172"/>
          </a:xfrm>
          <a:prstGeom prst="line">
            <a:avLst/>
          </a:prstGeom>
          <a:ln w="66675"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forbindelse 24">
            <a:extLst>
              <a:ext uri="{FF2B5EF4-FFF2-40B4-BE49-F238E27FC236}">
                <a16:creationId xmlns:a16="http://schemas.microsoft.com/office/drawing/2014/main" id="{5142C110-B9C8-458A-9A24-AEFA488DEB55}"/>
              </a:ext>
            </a:extLst>
          </p:cNvPr>
          <p:cNvCxnSpPr/>
          <p:nvPr/>
        </p:nvCxnSpPr>
        <p:spPr>
          <a:xfrm flipV="1">
            <a:off x="8604883" y="2612571"/>
            <a:ext cx="580571" cy="682172"/>
          </a:xfrm>
          <a:prstGeom prst="line">
            <a:avLst/>
          </a:prstGeom>
          <a:ln w="66675"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0744F4F0-A6E6-4E6F-B6C7-636857B61011}"/>
              </a:ext>
            </a:extLst>
          </p:cNvPr>
          <p:cNvCxnSpPr/>
          <p:nvPr/>
        </p:nvCxnSpPr>
        <p:spPr>
          <a:xfrm flipV="1">
            <a:off x="9152488" y="2629806"/>
            <a:ext cx="580571" cy="682172"/>
          </a:xfrm>
          <a:prstGeom prst="line">
            <a:avLst/>
          </a:prstGeom>
          <a:ln w="66675"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Lige forbindelse 26">
            <a:extLst>
              <a:ext uri="{FF2B5EF4-FFF2-40B4-BE49-F238E27FC236}">
                <a16:creationId xmlns:a16="http://schemas.microsoft.com/office/drawing/2014/main" id="{0FE37089-D7D3-4394-9A7D-D33AF03CA70E}"/>
              </a:ext>
            </a:extLst>
          </p:cNvPr>
          <p:cNvCxnSpPr/>
          <p:nvPr/>
        </p:nvCxnSpPr>
        <p:spPr>
          <a:xfrm flipV="1">
            <a:off x="9733059" y="2629806"/>
            <a:ext cx="580571" cy="682172"/>
          </a:xfrm>
          <a:prstGeom prst="line">
            <a:avLst/>
          </a:prstGeom>
          <a:ln w="66675"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FEC4A7CA-50CE-448A-A094-918ADB878E39}"/>
              </a:ext>
            </a:extLst>
          </p:cNvPr>
          <p:cNvCxnSpPr/>
          <p:nvPr/>
        </p:nvCxnSpPr>
        <p:spPr>
          <a:xfrm flipV="1">
            <a:off x="10336020" y="2630714"/>
            <a:ext cx="580571" cy="682172"/>
          </a:xfrm>
          <a:prstGeom prst="line">
            <a:avLst/>
          </a:prstGeom>
          <a:ln w="66675"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Lige forbindelse 28">
            <a:extLst>
              <a:ext uri="{FF2B5EF4-FFF2-40B4-BE49-F238E27FC236}">
                <a16:creationId xmlns:a16="http://schemas.microsoft.com/office/drawing/2014/main" id="{DC1CF29F-B736-4F30-98BE-8B5F881D3435}"/>
              </a:ext>
            </a:extLst>
          </p:cNvPr>
          <p:cNvCxnSpPr/>
          <p:nvPr/>
        </p:nvCxnSpPr>
        <p:spPr>
          <a:xfrm flipV="1">
            <a:off x="10916591" y="2630714"/>
            <a:ext cx="580571" cy="682172"/>
          </a:xfrm>
          <a:prstGeom prst="line">
            <a:avLst/>
          </a:prstGeom>
          <a:ln w="66675"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57ECF0B7-CE94-4980-AEDC-9C2D146610F9}"/>
              </a:ext>
            </a:extLst>
          </p:cNvPr>
          <p:cNvCxnSpPr/>
          <p:nvPr/>
        </p:nvCxnSpPr>
        <p:spPr>
          <a:xfrm flipV="1">
            <a:off x="11535539" y="2618966"/>
            <a:ext cx="580571" cy="682172"/>
          </a:xfrm>
          <a:prstGeom prst="line">
            <a:avLst/>
          </a:prstGeom>
          <a:ln w="66675"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E518EDDC-CA66-4A5F-BBD2-A1EFC1A6212D}"/>
              </a:ext>
            </a:extLst>
          </p:cNvPr>
          <p:cNvCxnSpPr/>
          <p:nvPr/>
        </p:nvCxnSpPr>
        <p:spPr>
          <a:xfrm flipV="1">
            <a:off x="12116110" y="2618966"/>
            <a:ext cx="580571" cy="682172"/>
          </a:xfrm>
          <a:prstGeom prst="line">
            <a:avLst/>
          </a:prstGeom>
          <a:ln w="66675"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Lige forbindelse 32">
            <a:extLst>
              <a:ext uri="{FF2B5EF4-FFF2-40B4-BE49-F238E27FC236}">
                <a16:creationId xmlns:a16="http://schemas.microsoft.com/office/drawing/2014/main" id="{E4DACF00-5608-4EB1-B988-593227456F48}"/>
              </a:ext>
            </a:extLst>
          </p:cNvPr>
          <p:cNvCxnSpPr/>
          <p:nvPr/>
        </p:nvCxnSpPr>
        <p:spPr>
          <a:xfrm flipV="1">
            <a:off x="-184010" y="2650671"/>
            <a:ext cx="580571" cy="682172"/>
          </a:xfrm>
          <a:prstGeom prst="line">
            <a:avLst/>
          </a:prstGeom>
          <a:ln w="66675"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felt 7">
            <a:extLst>
              <a:ext uri="{FF2B5EF4-FFF2-40B4-BE49-F238E27FC236}">
                <a16:creationId xmlns:a16="http://schemas.microsoft.com/office/drawing/2014/main" id="{75F02590-3A80-4E84-B496-A7703F4633CC}"/>
              </a:ext>
            </a:extLst>
          </p:cNvPr>
          <p:cNvSpPr txBox="1"/>
          <p:nvPr/>
        </p:nvSpPr>
        <p:spPr>
          <a:xfrm>
            <a:off x="8355211" y="4097850"/>
            <a:ext cx="3834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Uddannelsesinstitutioner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Alkoholproblemer i familier, hos ældre og borgere udenfor beskæftigelse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Børn i familier med alkoholproblemer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2A527EAE-BD5A-4055-81D1-8E11FA27F806}"/>
              </a:ext>
            </a:extLst>
          </p:cNvPr>
          <p:cNvSpPr txBox="1"/>
          <p:nvPr/>
        </p:nvSpPr>
        <p:spPr>
          <a:xfrm>
            <a:off x="4574178" y="4108060"/>
            <a:ext cx="38344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Tobaksfrie miljøer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Tobaksfri skoletid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Storrygere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Reduktion af rygning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62361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CA6AED4-25A6-4ED9-A0A6-3F03EBFB6169}"/>
              </a:ext>
            </a:extLst>
          </p:cNvPr>
          <p:cNvSpPr/>
          <p:nvPr/>
        </p:nvSpPr>
        <p:spPr>
          <a:xfrm>
            <a:off x="-1" y="3280229"/>
            <a:ext cx="12192001" cy="35777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accent2"/>
              </a:solidFill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94A3E036-DEFA-4FC0-AA7C-B9C6DA02A2AB}"/>
              </a:ext>
            </a:extLst>
          </p:cNvPr>
          <p:cNvSpPr txBox="1"/>
          <p:nvPr/>
        </p:nvSpPr>
        <p:spPr>
          <a:xfrm>
            <a:off x="711200" y="319314"/>
            <a:ext cx="1069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cap="all" dirty="0">
                <a:solidFill>
                  <a:schemeClr val="accent2"/>
                </a:solidFill>
                <a:latin typeface="Arial Black" panose="020B0A04020102020204" pitchFamily="34" charset="0"/>
              </a:rPr>
              <a:t>De største sundhedsudfordringer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8ACDE038-69D3-44C7-8DFC-5FE67B4B6BF6}"/>
              </a:ext>
            </a:extLst>
          </p:cNvPr>
          <p:cNvSpPr txBox="1"/>
          <p:nvPr/>
        </p:nvSpPr>
        <p:spPr>
          <a:xfrm>
            <a:off x="711200" y="1494971"/>
            <a:ext cx="312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Bevægelse i dagligdagen</a:t>
            </a:r>
            <a:endParaRPr lang="da-DK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6BC502F-9D58-47A1-A1CD-7FB293429894}"/>
              </a:ext>
            </a:extLst>
          </p:cNvPr>
          <p:cNvSpPr/>
          <p:nvPr/>
        </p:nvSpPr>
        <p:spPr>
          <a:xfrm>
            <a:off x="3871993" y="1494971"/>
            <a:ext cx="2859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/>
              <a:t>Madfællesskaber</a:t>
            </a:r>
            <a:endParaRPr lang="da-DK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1FEDDD6-672B-43F0-9D98-622A6814D653}"/>
              </a:ext>
            </a:extLst>
          </p:cNvPr>
          <p:cNvSpPr/>
          <p:nvPr/>
        </p:nvSpPr>
        <p:spPr>
          <a:xfrm>
            <a:off x="6771530" y="1494971"/>
            <a:ext cx="3222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/>
              <a:t>Stofforebyggelse</a:t>
            </a:r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1AC065F-BCEE-49B7-AAA9-EE7C0E881594}"/>
              </a:ext>
            </a:extLst>
          </p:cNvPr>
          <p:cNvSpPr txBox="1"/>
          <p:nvPr/>
        </p:nvSpPr>
        <p:spPr>
          <a:xfrm>
            <a:off x="711200" y="3428999"/>
            <a:ext cx="2879508" cy="1934029"/>
          </a:xfrm>
          <a:prstGeom prst="rect">
            <a:avLst/>
          </a:prstGeom>
          <a:noFill/>
        </p:spPr>
        <p:txBody>
          <a:bodyPr wrap="square" numCol="1" spcCol="540000" rtlCol="0">
            <a:spAutoFit/>
          </a:bodyPr>
          <a:lstStyle/>
          <a:p>
            <a:r>
              <a:rPr lang="da-DK" sz="4400" dirty="0">
                <a:solidFill>
                  <a:schemeClr val="bg1"/>
                </a:solidFill>
              </a:rPr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Gode rammer for bevægelse sammen med </a:t>
            </a:r>
            <a:r>
              <a:rPr lang="da-DK" dirty="0" err="1">
                <a:solidFill>
                  <a:schemeClr val="bg1"/>
                </a:solidFill>
              </a:rPr>
              <a:t>uddannelses-institutioner</a:t>
            </a:r>
            <a:endParaRPr lang="da-DK" dirty="0">
              <a:solidFill>
                <a:schemeClr val="bg1"/>
              </a:solidFill>
            </a:endParaRP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A9AC8CB3-D70C-4EB1-80DA-FA0B8A3B0B01}"/>
              </a:ext>
            </a:extLst>
          </p:cNvPr>
          <p:cNvCxnSpPr/>
          <p:nvPr/>
        </p:nvCxnSpPr>
        <p:spPr>
          <a:xfrm flipV="1">
            <a:off x="388567" y="2650671"/>
            <a:ext cx="580571" cy="682172"/>
          </a:xfrm>
          <a:prstGeom prst="line">
            <a:avLst/>
          </a:prstGeom>
          <a:ln w="66675"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424FA10D-EDFF-4EC9-8110-708DB3A15D55}"/>
              </a:ext>
            </a:extLst>
          </p:cNvPr>
          <p:cNvCxnSpPr/>
          <p:nvPr/>
        </p:nvCxnSpPr>
        <p:spPr>
          <a:xfrm flipV="1">
            <a:off x="969138" y="2650671"/>
            <a:ext cx="580571" cy="682172"/>
          </a:xfrm>
          <a:prstGeom prst="line">
            <a:avLst/>
          </a:prstGeom>
          <a:ln w="66675"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E65FD6D5-23E9-4B27-9A67-6019416A0779}"/>
              </a:ext>
            </a:extLst>
          </p:cNvPr>
          <p:cNvCxnSpPr/>
          <p:nvPr/>
        </p:nvCxnSpPr>
        <p:spPr>
          <a:xfrm flipV="1">
            <a:off x="1549709" y="2630714"/>
            <a:ext cx="580571" cy="682172"/>
          </a:xfrm>
          <a:prstGeom prst="line">
            <a:avLst/>
          </a:prstGeom>
          <a:ln w="66675"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6C9793AA-ED58-4AFA-A57B-E25D2C1E99C0}"/>
              </a:ext>
            </a:extLst>
          </p:cNvPr>
          <p:cNvCxnSpPr/>
          <p:nvPr/>
        </p:nvCxnSpPr>
        <p:spPr>
          <a:xfrm flipV="1">
            <a:off x="2130280" y="2630714"/>
            <a:ext cx="580571" cy="682172"/>
          </a:xfrm>
          <a:prstGeom prst="line">
            <a:avLst/>
          </a:prstGeom>
          <a:ln w="66675"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289C7D2A-9765-4525-8BD7-B414F53D58CB}"/>
              </a:ext>
            </a:extLst>
          </p:cNvPr>
          <p:cNvCxnSpPr/>
          <p:nvPr/>
        </p:nvCxnSpPr>
        <p:spPr>
          <a:xfrm flipV="1">
            <a:off x="2710851" y="2630714"/>
            <a:ext cx="580571" cy="682172"/>
          </a:xfrm>
          <a:prstGeom prst="line">
            <a:avLst/>
          </a:prstGeom>
          <a:ln w="66675"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57E2AACB-4595-4E65-A913-BE928646C6B9}"/>
              </a:ext>
            </a:extLst>
          </p:cNvPr>
          <p:cNvCxnSpPr/>
          <p:nvPr/>
        </p:nvCxnSpPr>
        <p:spPr>
          <a:xfrm flipV="1">
            <a:off x="3291422" y="2630714"/>
            <a:ext cx="580571" cy="682172"/>
          </a:xfrm>
          <a:prstGeom prst="line">
            <a:avLst/>
          </a:prstGeom>
          <a:ln w="66675"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22F5CB3F-B5CA-4451-9D1D-0809AF63447D}"/>
              </a:ext>
            </a:extLst>
          </p:cNvPr>
          <p:cNvCxnSpPr/>
          <p:nvPr/>
        </p:nvCxnSpPr>
        <p:spPr>
          <a:xfrm flipV="1">
            <a:off x="3904959" y="2650671"/>
            <a:ext cx="580571" cy="682172"/>
          </a:xfrm>
          <a:prstGeom prst="line">
            <a:avLst/>
          </a:prstGeom>
          <a:ln w="66675"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17FC00CC-07B5-468A-8231-0C648068D3FD}"/>
              </a:ext>
            </a:extLst>
          </p:cNvPr>
          <p:cNvCxnSpPr/>
          <p:nvPr/>
        </p:nvCxnSpPr>
        <p:spPr>
          <a:xfrm flipV="1">
            <a:off x="4485530" y="2650671"/>
            <a:ext cx="580571" cy="682172"/>
          </a:xfrm>
          <a:prstGeom prst="line">
            <a:avLst/>
          </a:prstGeom>
          <a:ln w="66675"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78C0316-8E38-4F38-8781-E1F8DDF8A0B8}"/>
              </a:ext>
            </a:extLst>
          </p:cNvPr>
          <p:cNvCxnSpPr/>
          <p:nvPr/>
        </p:nvCxnSpPr>
        <p:spPr>
          <a:xfrm flipV="1">
            <a:off x="5066101" y="2650671"/>
            <a:ext cx="580571" cy="682172"/>
          </a:xfrm>
          <a:prstGeom prst="line">
            <a:avLst/>
          </a:prstGeom>
          <a:ln w="66675"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FA65B7A9-CEA5-4924-A140-51B60F5565D8}"/>
              </a:ext>
            </a:extLst>
          </p:cNvPr>
          <p:cNvCxnSpPr/>
          <p:nvPr/>
        </p:nvCxnSpPr>
        <p:spPr>
          <a:xfrm flipV="1">
            <a:off x="5646672" y="2650671"/>
            <a:ext cx="580571" cy="682172"/>
          </a:xfrm>
          <a:prstGeom prst="line">
            <a:avLst/>
          </a:prstGeom>
          <a:ln w="66675"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0B05820F-3143-4214-9875-9FD16839FC47}"/>
              </a:ext>
            </a:extLst>
          </p:cNvPr>
          <p:cNvCxnSpPr/>
          <p:nvPr/>
        </p:nvCxnSpPr>
        <p:spPr>
          <a:xfrm flipV="1">
            <a:off x="6249633" y="2651579"/>
            <a:ext cx="580571" cy="682172"/>
          </a:xfrm>
          <a:prstGeom prst="line">
            <a:avLst/>
          </a:prstGeom>
          <a:ln w="66675"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DDEF669A-DFD4-4384-AB5E-58A07190AE38}"/>
              </a:ext>
            </a:extLst>
          </p:cNvPr>
          <p:cNvCxnSpPr/>
          <p:nvPr/>
        </p:nvCxnSpPr>
        <p:spPr>
          <a:xfrm flipV="1">
            <a:off x="6830204" y="2651579"/>
            <a:ext cx="580571" cy="682172"/>
          </a:xfrm>
          <a:prstGeom prst="line">
            <a:avLst/>
          </a:prstGeom>
          <a:ln w="66675"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8727D89B-3B60-4A43-9809-4A0F4E34A93E}"/>
              </a:ext>
            </a:extLst>
          </p:cNvPr>
          <p:cNvCxnSpPr/>
          <p:nvPr/>
        </p:nvCxnSpPr>
        <p:spPr>
          <a:xfrm flipV="1">
            <a:off x="7449152" y="2639831"/>
            <a:ext cx="580571" cy="682172"/>
          </a:xfrm>
          <a:prstGeom prst="line">
            <a:avLst/>
          </a:prstGeom>
          <a:ln w="66675"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64F72903-9231-4E47-8574-F1B0CA583634}"/>
              </a:ext>
            </a:extLst>
          </p:cNvPr>
          <p:cNvCxnSpPr/>
          <p:nvPr/>
        </p:nvCxnSpPr>
        <p:spPr>
          <a:xfrm flipV="1">
            <a:off x="8029723" y="2639831"/>
            <a:ext cx="580571" cy="682172"/>
          </a:xfrm>
          <a:prstGeom prst="line">
            <a:avLst/>
          </a:prstGeom>
          <a:ln w="66675"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forbindelse 24">
            <a:extLst>
              <a:ext uri="{FF2B5EF4-FFF2-40B4-BE49-F238E27FC236}">
                <a16:creationId xmlns:a16="http://schemas.microsoft.com/office/drawing/2014/main" id="{5142C110-B9C8-458A-9A24-AEFA488DEB55}"/>
              </a:ext>
            </a:extLst>
          </p:cNvPr>
          <p:cNvCxnSpPr/>
          <p:nvPr/>
        </p:nvCxnSpPr>
        <p:spPr>
          <a:xfrm flipV="1">
            <a:off x="8604883" y="2612571"/>
            <a:ext cx="580571" cy="682172"/>
          </a:xfrm>
          <a:prstGeom prst="line">
            <a:avLst/>
          </a:prstGeom>
          <a:ln w="66675"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0744F4F0-A6E6-4E6F-B6C7-636857B61011}"/>
              </a:ext>
            </a:extLst>
          </p:cNvPr>
          <p:cNvCxnSpPr/>
          <p:nvPr/>
        </p:nvCxnSpPr>
        <p:spPr>
          <a:xfrm flipV="1">
            <a:off x="9152488" y="2629806"/>
            <a:ext cx="580571" cy="682172"/>
          </a:xfrm>
          <a:prstGeom prst="line">
            <a:avLst/>
          </a:prstGeom>
          <a:ln w="66675"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Lige forbindelse 26">
            <a:extLst>
              <a:ext uri="{FF2B5EF4-FFF2-40B4-BE49-F238E27FC236}">
                <a16:creationId xmlns:a16="http://schemas.microsoft.com/office/drawing/2014/main" id="{0FE37089-D7D3-4394-9A7D-D33AF03CA70E}"/>
              </a:ext>
            </a:extLst>
          </p:cNvPr>
          <p:cNvCxnSpPr/>
          <p:nvPr/>
        </p:nvCxnSpPr>
        <p:spPr>
          <a:xfrm flipV="1">
            <a:off x="9733059" y="2629806"/>
            <a:ext cx="580571" cy="682172"/>
          </a:xfrm>
          <a:prstGeom prst="line">
            <a:avLst/>
          </a:prstGeom>
          <a:ln w="66675"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FEC4A7CA-50CE-448A-A094-918ADB878E39}"/>
              </a:ext>
            </a:extLst>
          </p:cNvPr>
          <p:cNvCxnSpPr/>
          <p:nvPr/>
        </p:nvCxnSpPr>
        <p:spPr>
          <a:xfrm flipV="1">
            <a:off x="10336020" y="2630714"/>
            <a:ext cx="580571" cy="682172"/>
          </a:xfrm>
          <a:prstGeom prst="line">
            <a:avLst/>
          </a:prstGeom>
          <a:ln w="66675"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Lige forbindelse 28">
            <a:extLst>
              <a:ext uri="{FF2B5EF4-FFF2-40B4-BE49-F238E27FC236}">
                <a16:creationId xmlns:a16="http://schemas.microsoft.com/office/drawing/2014/main" id="{DC1CF29F-B736-4F30-98BE-8B5F881D3435}"/>
              </a:ext>
            </a:extLst>
          </p:cNvPr>
          <p:cNvCxnSpPr/>
          <p:nvPr/>
        </p:nvCxnSpPr>
        <p:spPr>
          <a:xfrm flipV="1">
            <a:off x="10916591" y="2630714"/>
            <a:ext cx="580571" cy="682172"/>
          </a:xfrm>
          <a:prstGeom prst="line">
            <a:avLst/>
          </a:prstGeom>
          <a:ln w="66675"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57ECF0B7-CE94-4980-AEDC-9C2D146610F9}"/>
              </a:ext>
            </a:extLst>
          </p:cNvPr>
          <p:cNvCxnSpPr/>
          <p:nvPr/>
        </p:nvCxnSpPr>
        <p:spPr>
          <a:xfrm flipV="1">
            <a:off x="11535539" y="2618966"/>
            <a:ext cx="580571" cy="682172"/>
          </a:xfrm>
          <a:prstGeom prst="line">
            <a:avLst/>
          </a:prstGeom>
          <a:ln w="66675"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E518EDDC-CA66-4A5F-BBD2-A1EFC1A6212D}"/>
              </a:ext>
            </a:extLst>
          </p:cNvPr>
          <p:cNvCxnSpPr/>
          <p:nvPr/>
        </p:nvCxnSpPr>
        <p:spPr>
          <a:xfrm flipV="1">
            <a:off x="12116110" y="2618966"/>
            <a:ext cx="580571" cy="682172"/>
          </a:xfrm>
          <a:prstGeom prst="line">
            <a:avLst/>
          </a:prstGeom>
          <a:ln w="66675"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Lige forbindelse 32">
            <a:extLst>
              <a:ext uri="{FF2B5EF4-FFF2-40B4-BE49-F238E27FC236}">
                <a16:creationId xmlns:a16="http://schemas.microsoft.com/office/drawing/2014/main" id="{E4DACF00-5608-4EB1-B988-593227456F48}"/>
              </a:ext>
            </a:extLst>
          </p:cNvPr>
          <p:cNvCxnSpPr/>
          <p:nvPr/>
        </p:nvCxnSpPr>
        <p:spPr>
          <a:xfrm flipV="1">
            <a:off x="-184010" y="2650671"/>
            <a:ext cx="580571" cy="682172"/>
          </a:xfrm>
          <a:prstGeom prst="line">
            <a:avLst/>
          </a:prstGeom>
          <a:ln w="66675">
            <a:solidFill>
              <a:schemeClr val="accent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ktangel 31">
            <a:extLst>
              <a:ext uri="{FF2B5EF4-FFF2-40B4-BE49-F238E27FC236}">
                <a16:creationId xmlns:a16="http://schemas.microsoft.com/office/drawing/2014/main" id="{B91E046A-B0C0-4B59-9CD1-C07409AEFDFC}"/>
              </a:ext>
            </a:extLst>
          </p:cNvPr>
          <p:cNvSpPr/>
          <p:nvPr/>
        </p:nvSpPr>
        <p:spPr>
          <a:xfrm>
            <a:off x="9733059" y="1494971"/>
            <a:ext cx="3222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/>
              <a:t>Seksuel sundhed</a:t>
            </a:r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600E8EAB-E2A9-447E-9DA5-AC35041DBF04}"/>
              </a:ext>
            </a:extLst>
          </p:cNvPr>
          <p:cNvSpPr txBox="1"/>
          <p:nvPr/>
        </p:nvSpPr>
        <p:spPr>
          <a:xfrm>
            <a:off x="9612565" y="4089254"/>
            <a:ext cx="24589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Børn og unges seksuelle sundhed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LGBT+ gruppen sammen med civilsamfundet</a:t>
            </a:r>
          </a:p>
          <a:p>
            <a:endParaRPr lang="da-DK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42648A4-6DBE-428C-A864-D63B7489D32B}"/>
              </a:ext>
            </a:extLst>
          </p:cNvPr>
          <p:cNvSpPr txBox="1"/>
          <p:nvPr/>
        </p:nvSpPr>
        <p:spPr>
          <a:xfrm>
            <a:off x="6638075" y="4097531"/>
            <a:ext cx="2783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Samlet strategi for uddannelsesområdet</a:t>
            </a:r>
            <a:endParaRPr lang="da-DK" b="1" dirty="0">
              <a:solidFill>
                <a:schemeClr val="bg1"/>
              </a:solidFill>
            </a:endParaRPr>
          </a:p>
          <a:p>
            <a:endParaRPr lang="da-DK" b="1" dirty="0">
              <a:solidFill>
                <a:schemeClr val="bg1"/>
              </a:solidFill>
            </a:endParaRPr>
          </a:p>
          <a:p>
            <a:endParaRPr lang="da-DK" b="1" dirty="0">
              <a:solidFill>
                <a:schemeClr val="bg1"/>
              </a:solidFill>
            </a:endParaRPr>
          </a:p>
          <a:p>
            <a:endParaRPr lang="da-DK" b="1" dirty="0">
              <a:solidFill>
                <a:schemeClr val="bg1"/>
              </a:solidFill>
            </a:endParaRPr>
          </a:p>
          <a:p>
            <a:endParaRPr lang="da-DK" b="1" dirty="0">
              <a:solidFill>
                <a:schemeClr val="bg1"/>
              </a:solidFill>
            </a:endParaRPr>
          </a:p>
          <a:p>
            <a:endParaRPr lang="da-DK" b="1" dirty="0">
              <a:solidFill>
                <a:schemeClr val="bg1"/>
              </a:solidFill>
            </a:endParaRPr>
          </a:p>
          <a:p>
            <a:endParaRPr lang="da-DK" b="1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F6BCB784-000B-4E7D-9D97-720041251161}"/>
              </a:ext>
            </a:extLst>
          </p:cNvPr>
          <p:cNvSpPr txBox="1"/>
          <p:nvPr/>
        </p:nvSpPr>
        <p:spPr>
          <a:xfrm>
            <a:off x="3711202" y="4093656"/>
            <a:ext cx="2667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Gode mad og måltidsvaner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Forebyggelse af svær overvægt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36134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CA6AED4-25A6-4ED9-A0A6-3F03EBFB6169}"/>
              </a:ext>
            </a:extLst>
          </p:cNvPr>
          <p:cNvSpPr/>
          <p:nvPr/>
        </p:nvSpPr>
        <p:spPr>
          <a:xfrm>
            <a:off x="-1" y="3280229"/>
            <a:ext cx="12192001" cy="35777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accent2"/>
              </a:solidFill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94A3E036-DEFA-4FC0-AA7C-B9C6DA02A2AB}"/>
              </a:ext>
            </a:extLst>
          </p:cNvPr>
          <p:cNvSpPr txBox="1"/>
          <p:nvPr/>
        </p:nvSpPr>
        <p:spPr>
          <a:xfrm>
            <a:off x="711200" y="319314"/>
            <a:ext cx="1069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cap="all" dirty="0">
                <a:solidFill>
                  <a:schemeClr val="accent4"/>
                </a:solidFill>
                <a:latin typeface="Arial Black" panose="020B0A04020102020204" pitchFamily="34" charset="0"/>
              </a:rPr>
              <a:t>Mere sundhed for pengene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8ACDE038-69D3-44C7-8DFC-5FE67B4B6BF6}"/>
              </a:ext>
            </a:extLst>
          </p:cNvPr>
          <p:cNvSpPr txBox="1"/>
          <p:nvPr/>
        </p:nvSpPr>
        <p:spPr>
          <a:xfrm>
            <a:off x="711200" y="1494971"/>
            <a:ext cx="312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Praksisnær viden</a:t>
            </a:r>
            <a:endParaRPr lang="da-DK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6BC502F-9D58-47A1-A1CD-7FB293429894}"/>
              </a:ext>
            </a:extLst>
          </p:cNvPr>
          <p:cNvSpPr/>
          <p:nvPr/>
        </p:nvSpPr>
        <p:spPr>
          <a:xfrm>
            <a:off x="4630056" y="1494971"/>
            <a:ext cx="2859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/>
              <a:t>Udvikling og investeringer på tværs</a:t>
            </a:r>
            <a:endParaRPr lang="da-DK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1FEDDD6-672B-43F0-9D98-622A6814D653}"/>
              </a:ext>
            </a:extLst>
          </p:cNvPr>
          <p:cNvSpPr/>
          <p:nvPr/>
        </p:nvSpPr>
        <p:spPr>
          <a:xfrm>
            <a:off x="8538649" y="1454175"/>
            <a:ext cx="3222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/>
              <a:t>Synlighed og fælles opgaveløsning</a:t>
            </a:r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1AC065F-BCEE-49B7-AAA9-EE7C0E881594}"/>
              </a:ext>
            </a:extLst>
          </p:cNvPr>
          <p:cNvSpPr txBox="1"/>
          <p:nvPr/>
        </p:nvSpPr>
        <p:spPr>
          <a:xfrm>
            <a:off x="711200" y="3429000"/>
            <a:ext cx="3515112" cy="243143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da-DK" sz="4400" dirty="0">
                <a:solidFill>
                  <a:schemeClr val="bg1"/>
                </a:solidFill>
              </a:rPr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Forsknings- og uddannelsesinstitutioner indenfor træning og rehabilitering, sundheds-, social- og beskæftigelsesindsatsen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A9AC8CB3-D70C-4EB1-80DA-FA0B8A3B0B01}"/>
              </a:ext>
            </a:extLst>
          </p:cNvPr>
          <p:cNvCxnSpPr/>
          <p:nvPr/>
        </p:nvCxnSpPr>
        <p:spPr>
          <a:xfrm flipV="1">
            <a:off x="388567" y="2650671"/>
            <a:ext cx="580571" cy="682172"/>
          </a:xfrm>
          <a:prstGeom prst="line">
            <a:avLst/>
          </a:prstGeom>
          <a:ln w="66675">
            <a:solidFill>
              <a:schemeClr val="accent4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424FA10D-EDFF-4EC9-8110-708DB3A15D55}"/>
              </a:ext>
            </a:extLst>
          </p:cNvPr>
          <p:cNvCxnSpPr/>
          <p:nvPr/>
        </p:nvCxnSpPr>
        <p:spPr>
          <a:xfrm flipV="1">
            <a:off x="969138" y="2650671"/>
            <a:ext cx="580571" cy="682172"/>
          </a:xfrm>
          <a:prstGeom prst="line">
            <a:avLst/>
          </a:prstGeom>
          <a:ln w="66675">
            <a:solidFill>
              <a:schemeClr val="accent4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E65FD6D5-23E9-4B27-9A67-6019416A0779}"/>
              </a:ext>
            </a:extLst>
          </p:cNvPr>
          <p:cNvCxnSpPr/>
          <p:nvPr/>
        </p:nvCxnSpPr>
        <p:spPr>
          <a:xfrm flipV="1">
            <a:off x="1549709" y="2630714"/>
            <a:ext cx="580571" cy="682172"/>
          </a:xfrm>
          <a:prstGeom prst="line">
            <a:avLst/>
          </a:prstGeom>
          <a:ln w="66675">
            <a:solidFill>
              <a:schemeClr val="accent4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6C9793AA-ED58-4AFA-A57B-E25D2C1E99C0}"/>
              </a:ext>
            </a:extLst>
          </p:cNvPr>
          <p:cNvCxnSpPr/>
          <p:nvPr/>
        </p:nvCxnSpPr>
        <p:spPr>
          <a:xfrm flipV="1">
            <a:off x="2130280" y="2630714"/>
            <a:ext cx="580571" cy="682172"/>
          </a:xfrm>
          <a:prstGeom prst="line">
            <a:avLst/>
          </a:prstGeom>
          <a:ln w="66675">
            <a:solidFill>
              <a:schemeClr val="accent4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289C7D2A-9765-4525-8BD7-B414F53D58CB}"/>
              </a:ext>
            </a:extLst>
          </p:cNvPr>
          <p:cNvCxnSpPr/>
          <p:nvPr/>
        </p:nvCxnSpPr>
        <p:spPr>
          <a:xfrm flipV="1">
            <a:off x="2710851" y="2630714"/>
            <a:ext cx="580571" cy="682172"/>
          </a:xfrm>
          <a:prstGeom prst="line">
            <a:avLst/>
          </a:prstGeom>
          <a:ln w="66675">
            <a:solidFill>
              <a:schemeClr val="accent4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57E2AACB-4595-4E65-A913-BE928646C6B9}"/>
              </a:ext>
            </a:extLst>
          </p:cNvPr>
          <p:cNvCxnSpPr/>
          <p:nvPr/>
        </p:nvCxnSpPr>
        <p:spPr>
          <a:xfrm flipV="1">
            <a:off x="3291422" y="2630714"/>
            <a:ext cx="580571" cy="682172"/>
          </a:xfrm>
          <a:prstGeom prst="line">
            <a:avLst/>
          </a:prstGeom>
          <a:ln w="66675">
            <a:solidFill>
              <a:schemeClr val="accent4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22F5CB3F-B5CA-4451-9D1D-0809AF63447D}"/>
              </a:ext>
            </a:extLst>
          </p:cNvPr>
          <p:cNvCxnSpPr/>
          <p:nvPr/>
        </p:nvCxnSpPr>
        <p:spPr>
          <a:xfrm flipV="1">
            <a:off x="3904959" y="2650671"/>
            <a:ext cx="580571" cy="682172"/>
          </a:xfrm>
          <a:prstGeom prst="line">
            <a:avLst/>
          </a:prstGeom>
          <a:ln w="66675">
            <a:solidFill>
              <a:schemeClr val="accent4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17FC00CC-07B5-468A-8231-0C648068D3FD}"/>
              </a:ext>
            </a:extLst>
          </p:cNvPr>
          <p:cNvCxnSpPr/>
          <p:nvPr/>
        </p:nvCxnSpPr>
        <p:spPr>
          <a:xfrm flipV="1">
            <a:off x="4485530" y="2650671"/>
            <a:ext cx="580571" cy="682172"/>
          </a:xfrm>
          <a:prstGeom prst="line">
            <a:avLst/>
          </a:prstGeom>
          <a:ln w="66675">
            <a:solidFill>
              <a:schemeClr val="accent4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78C0316-8E38-4F38-8781-E1F8DDF8A0B8}"/>
              </a:ext>
            </a:extLst>
          </p:cNvPr>
          <p:cNvCxnSpPr/>
          <p:nvPr/>
        </p:nvCxnSpPr>
        <p:spPr>
          <a:xfrm flipV="1">
            <a:off x="5066101" y="2650671"/>
            <a:ext cx="580571" cy="682172"/>
          </a:xfrm>
          <a:prstGeom prst="line">
            <a:avLst/>
          </a:prstGeom>
          <a:ln w="66675">
            <a:solidFill>
              <a:schemeClr val="accent4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FA65B7A9-CEA5-4924-A140-51B60F5565D8}"/>
              </a:ext>
            </a:extLst>
          </p:cNvPr>
          <p:cNvCxnSpPr/>
          <p:nvPr/>
        </p:nvCxnSpPr>
        <p:spPr>
          <a:xfrm flipV="1">
            <a:off x="5646672" y="2650671"/>
            <a:ext cx="580571" cy="682172"/>
          </a:xfrm>
          <a:prstGeom prst="line">
            <a:avLst/>
          </a:prstGeom>
          <a:ln w="66675">
            <a:solidFill>
              <a:schemeClr val="accent4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0B05820F-3143-4214-9875-9FD16839FC47}"/>
              </a:ext>
            </a:extLst>
          </p:cNvPr>
          <p:cNvCxnSpPr/>
          <p:nvPr/>
        </p:nvCxnSpPr>
        <p:spPr>
          <a:xfrm flipV="1">
            <a:off x="6249633" y="2651579"/>
            <a:ext cx="580571" cy="682172"/>
          </a:xfrm>
          <a:prstGeom prst="line">
            <a:avLst/>
          </a:prstGeom>
          <a:ln w="66675">
            <a:solidFill>
              <a:schemeClr val="accent4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DDEF669A-DFD4-4384-AB5E-58A07190AE38}"/>
              </a:ext>
            </a:extLst>
          </p:cNvPr>
          <p:cNvCxnSpPr/>
          <p:nvPr/>
        </p:nvCxnSpPr>
        <p:spPr>
          <a:xfrm flipV="1">
            <a:off x="6830204" y="2651579"/>
            <a:ext cx="580571" cy="682172"/>
          </a:xfrm>
          <a:prstGeom prst="line">
            <a:avLst/>
          </a:prstGeom>
          <a:ln w="66675">
            <a:solidFill>
              <a:schemeClr val="accent4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8727D89B-3B60-4A43-9809-4A0F4E34A93E}"/>
              </a:ext>
            </a:extLst>
          </p:cNvPr>
          <p:cNvCxnSpPr/>
          <p:nvPr/>
        </p:nvCxnSpPr>
        <p:spPr>
          <a:xfrm flipV="1">
            <a:off x="7449152" y="2639831"/>
            <a:ext cx="580571" cy="682172"/>
          </a:xfrm>
          <a:prstGeom prst="line">
            <a:avLst/>
          </a:prstGeom>
          <a:ln w="66675">
            <a:solidFill>
              <a:schemeClr val="accent4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64F72903-9231-4E47-8574-F1B0CA583634}"/>
              </a:ext>
            </a:extLst>
          </p:cNvPr>
          <p:cNvCxnSpPr/>
          <p:nvPr/>
        </p:nvCxnSpPr>
        <p:spPr>
          <a:xfrm flipV="1">
            <a:off x="8029723" y="2639831"/>
            <a:ext cx="580571" cy="682172"/>
          </a:xfrm>
          <a:prstGeom prst="line">
            <a:avLst/>
          </a:prstGeom>
          <a:ln w="66675">
            <a:solidFill>
              <a:schemeClr val="accent4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forbindelse 24">
            <a:extLst>
              <a:ext uri="{FF2B5EF4-FFF2-40B4-BE49-F238E27FC236}">
                <a16:creationId xmlns:a16="http://schemas.microsoft.com/office/drawing/2014/main" id="{5142C110-B9C8-458A-9A24-AEFA488DEB55}"/>
              </a:ext>
            </a:extLst>
          </p:cNvPr>
          <p:cNvCxnSpPr/>
          <p:nvPr/>
        </p:nvCxnSpPr>
        <p:spPr>
          <a:xfrm flipV="1">
            <a:off x="8604883" y="2612571"/>
            <a:ext cx="580571" cy="682172"/>
          </a:xfrm>
          <a:prstGeom prst="line">
            <a:avLst/>
          </a:prstGeom>
          <a:ln w="66675">
            <a:solidFill>
              <a:schemeClr val="accent4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0744F4F0-A6E6-4E6F-B6C7-636857B61011}"/>
              </a:ext>
            </a:extLst>
          </p:cNvPr>
          <p:cNvCxnSpPr/>
          <p:nvPr/>
        </p:nvCxnSpPr>
        <p:spPr>
          <a:xfrm flipV="1">
            <a:off x="9152488" y="2629806"/>
            <a:ext cx="580571" cy="682172"/>
          </a:xfrm>
          <a:prstGeom prst="line">
            <a:avLst/>
          </a:prstGeom>
          <a:ln w="66675">
            <a:solidFill>
              <a:schemeClr val="accent4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Lige forbindelse 26">
            <a:extLst>
              <a:ext uri="{FF2B5EF4-FFF2-40B4-BE49-F238E27FC236}">
                <a16:creationId xmlns:a16="http://schemas.microsoft.com/office/drawing/2014/main" id="{0FE37089-D7D3-4394-9A7D-D33AF03CA70E}"/>
              </a:ext>
            </a:extLst>
          </p:cNvPr>
          <p:cNvCxnSpPr/>
          <p:nvPr/>
        </p:nvCxnSpPr>
        <p:spPr>
          <a:xfrm flipV="1">
            <a:off x="9733059" y="2629806"/>
            <a:ext cx="580571" cy="682172"/>
          </a:xfrm>
          <a:prstGeom prst="line">
            <a:avLst/>
          </a:prstGeom>
          <a:ln w="66675">
            <a:solidFill>
              <a:schemeClr val="accent4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FEC4A7CA-50CE-448A-A094-918ADB878E39}"/>
              </a:ext>
            </a:extLst>
          </p:cNvPr>
          <p:cNvCxnSpPr/>
          <p:nvPr/>
        </p:nvCxnSpPr>
        <p:spPr>
          <a:xfrm flipV="1">
            <a:off x="10336020" y="2630714"/>
            <a:ext cx="580571" cy="682172"/>
          </a:xfrm>
          <a:prstGeom prst="line">
            <a:avLst/>
          </a:prstGeom>
          <a:ln w="66675">
            <a:solidFill>
              <a:schemeClr val="accent4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Lige forbindelse 28">
            <a:extLst>
              <a:ext uri="{FF2B5EF4-FFF2-40B4-BE49-F238E27FC236}">
                <a16:creationId xmlns:a16="http://schemas.microsoft.com/office/drawing/2014/main" id="{DC1CF29F-B736-4F30-98BE-8B5F881D3435}"/>
              </a:ext>
            </a:extLst>
          </p:cNvPr>
          <p:cNvCxnSpPr/>
          <p:nvPr/>
        </p:nvCxnSpPr>
        <p:spPr>
          <a:xfrm flipV="1">
            <a:off x="10916591" y="2630714"/>
            <a:ext cx="580571" cy="682172"/>
          </a:xfrm>
          <a:prstGeom prst="line">
            <a:avLst/>
          </a:prstGeom>
          <a:ln w="66675">
            <a:solidFill>
              <a:schemeClr val="accent4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57ECF0B7-CE94-4980-AEDC-9C2D146610F9}"/>
              </a:ext>
            </a:extLst>
          </p:cNvPr>
          <p:cNvCxnSpPr/>
          <p:nvPr/>
        </p:nvCxnSpPr>
        <p:spPr>
          <a:xfrm flipV="1">
            <a:off x="11535539" y="2618966"/>
            <a:ext cx="580571" cy="682172"/>
          </a:xfrm>
          <a:prstGeom prst="line">
            <a:avLst/>
          </a:prstGeom>
          <a:ln w="66675">
            <a:solidFill>
              <a:schemeClr val="accent4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E518EDDC-CA66-4A5F-BBD2-A1EFC1A6212D}"/>
              </a:ext>
            </a:extLst>
          </p:cNvPr>
          <p:cNvCxnSpPr/>
          <p:nvPr/>
        </p:nvCxnSpPr>
        <p:spPr>
          <a:xfrm flipV="1">
            <a:off x="12116110" y="2618966"/>
            <a:ext cx="580571" cy="682172"/>
          </a:xfrm>
          <a:prstGeom prst="line">
            <a:avLst/>
          </a:prstGeom>
          <a:ln w="66675">
            <a:solidFill>
              <a:schemeClr val="accent4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Lige forbindelse 32">
            <a:extLst>
              <a:ext uri="{FF2B5EF4-FFF2-40B4-BE49-F238E27FC236}">
                <a16:creationId xmlns:a16="http://schemas.microsoft.com/office/drawing/2014/main" id="{E4DACF00-5608-4EB1-B988-593227456F48}"/>
              </a:ext>
            </a:extLst>
          </p:cNvPr>
          <p:cNvCxnSpPr/>
          <p:nvPr/>
        </p:nvCxnSpPr>
        <p:spPr>
          <a:xfrm flipV="1">
            <a:off x="-184010" y="2650671"/>
            <a:ext cx="580571" cy="682172"/>
          </a:xfrm>
          <a:prstGeom prst="line">
            <a:avLst/>
          </a:prstGeom>
          <a:ln w="66675">
            <a:solidFill>
              <a:schemeClr val="accent4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felt 7">
            <a:extLst>
              <a:ext uri="{FF2B5EF4-FFF2-40B4-BE49-F238E27FC236}">
                <a16:creationId xmlns:a16="http://schemas.microsoft.com/office/drawing/2014/main" id="{C8DE5DD6-D4DB-4151-8DBA-679C8AE78200}"/>
              </a:ext>
            </a:extLst>
          </p:cNvPr>
          <p:cNvSpPr txBox="1"/>
          <p:nvPr/>
        </p:nvSpPr>
        <p:spPr>
          <a:xfrm>
            <a:off x="8320008" y="4096724"/>
            <a:ext cx="29359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Kompetenceudvikling på tværs af afdelinger og sektorer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Fremme borgernes handlemuligheder</a:t>
            </a:r>
          </a:p>
          <a:p>
            <a:endParaRPr lang="da-DK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D1A6F24-FF32-4935-8EF6-975BF05B9504}"/>
              </a:ext>
            </a:extLst>
          </p:cNvPr>
          <p:cNvSpPr txBox="1"/>
          <p:nvPr/>
        </p:nvSpPr>
        <p:spPr>
          <a:xfrm>
            <a:off x="4643519" y="4096724"/>
            <a:ext cx="3171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Investeringer for tobak, alkohol, diabetes og lænderyg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Nye investeringer for beskæftigelse og kronikerområdet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Gøre fælles mål i et 0-100 års perspektiv anvendelige i praksis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31477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94A3E036-DEFA-4FC0-AA7C-B9C6DA02A2AB}"/>
              </a:ext>
            </a:extLst>
          </p:cNvPr>
          <p:cNvSpPr txBox="1"/>
          <p:nvPr/>
        </p:nvSpPr>
        <p:spPr>
          <a:xfrm>
            <a:off x="678852" y="1366396"/>
            <a:ext cx="1069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cap="all" dirty="0">
                <a:latin typeface="Arial Black" panose="020B0A04020102020204" pitchFamily="34" charset="0"/>
              </a:rPr>
              <a:t>Modtager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1AC065F-BCEE-49B7-AAA9-EE7C0E881594}"/>
              </a:ext>
            </a:extLst>
          </p:cNvPr>
          <p:cNvSpPr txBox="1"/>
          <p:nvPr/>
        </p:nvSpPr>
        <p:spPr>
          <a:xfrm>
            <a:off x="711200" y="3429000"/>
            <a:ext cx="11480800" cy="701730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da-DK" b="1" dirty="0">
                <a:solidFill>
                  <a:schemeClr val="accent1"/>
                </a:solidFill>
              </a:rPr>
              <a:t>Satsningsområde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Udvalgt prioritering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Udvalgt prioritering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Udvalgt prioritering</a:t>
            </a:r>
          </a:p>
          <a:p>
            <a:endParaRPr lang="da-DK" b="1" dirty="0">
              <a:solidFill>
                <a:schemeClr val="accent2"/>
              </a:solidFill>
            </a:endParaRPr>
          </a:p>
          <a:p>
            <a:r>
              <a:rPr lang="da-DK" b="1" dirty="0">
                <a:solidFill>
                  <a:schemeClr val="tx2"/>
                </a:solidFill>
              </a:rPr>
              <a:t>Satsningsområde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Udvalgt prioritering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Udvalgt prioritering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Udvalgt prioritering</a:t>
            </a:r>
          </a:p>
          <a:p>
            <a:endParaRPr lang="da-DK" b="1" dirty="0">
              <a:solidFill>
                <a:schemeClr val="accent2"/>
              </a:solidFill>
            </a:endParaRPr>
          </a:p>
          <a:p>
            <a:endParaRPr lang="da-DK" b="1" dirty="0">
              <a:solidFill>
                <a:schemeClr val="accent2"/>
              </a:solidFill>
            </a:endParaRPr>
          </a:p>
          <a:p>
            <a:endParaRPr lang="da-DK" b="1" dirty="0">
              <a:solidFill>
                <a:schemeClr val="accent2"/>
              </a:solidFill>
            </a:endParaRPr>
          </a:p>
          <a:p>
            <a:endParaRPr lang="da-DK" b="1" dirty="0">
              <a:solidFill>
                <a:schemeClr val="accent2"/>
              </a:solidFill>
            </a:endParaRPr>
          </a:p>
          <a:p>
            <a:endParaRPr lang="da-DK" b="1" dirty="0">
              <a:solidFill>
                <a:schemeClr val="accent2"/>
              </a:solidFill>
            </a:endParaRPr>
          </a:p>
          <a:p>
            <a:endParaRPr lang="da-DK" b="1" dirty="0">
              <a:solidFill>
                <a:schemeClr val="accent2"/>
              </a:solidFill>
            </a:endParaRPr>
          </a:p>
          <a:p>
            <a:endParaRPr lang="da-DK" b="1" dirty="0">
              <a:solidFill>
                <a:schemeClr val="accent2"/>
              </a:solidFill>
            </a:endParaRPr>
          </a:p>
          <a:p>
            <a:endParaRPr lang="da-DK" b="1" dirty="0">
              <a:solidFill>
                <a:schemeClr val="accent2"/>
              </a:solidFill>
            </a:endParaRPr>
          </a:p>
          <a:p>
            <a:endParaRPr lang="da-DK" b="1" dirty="0">
              <a:solidFill>
                <a:schemeClr val="accent2"/>
              </a:solidFill>
            </a:endParaRPr>
          </a:p>
          <a:p>
            <a:endParaRPr lang="da-DK" b="1" dirty="0">
              <a:solidFill>
                <a:schemeClr val="accent2"/>
              </a:solidFill>
            </a:endParaRPr>
          </a:p>
          <a:p>
            <a:endParaRPr lang="da-DK" b="1" dirty="0">
              <a:solidFill>
                <a:schemeClr val="accent2"/>
              </a:solidFill>
            </a:endParaRPr>
          </a:p>
          <a:p>
            <a:endParaRPr lang="da-DK" b="1" dirty="0">
              <a:solidFill>
                <a:schemeClr val="accent2"/>
              </a:solidFill>
            </a:endParaRPr>
          </a:p>
          <a:p>
            <a:endParaRPr lang="da-DK" b="1" dirty="0">
              <a:solidFill>
                <a:schemeClr val="accent2"/>
              </a:solidFill>
            </a:endParaRPr>
          </a:p>
          <a:p>
            <a:endParaRPr lang="da-DK" b="1" dirty="0">
              <a:solidFill>
                <a:schemeClr val="accent2"/>
              </a:solidFill>
            </a:endParaRPr>
          </a:p>
          <a:p>
            <a:endParaRPr lang="da-DK" b="1" dirty="0">
              <a:solidFill>
                <a:schemeClr val="accent2"/>
              </a:solidFill>
            </a:endParaRPr>
          </a:p>
          <a:p>
            <a:endParaRPr lang="da-DK" b="1" dirty="0">
              <a:solidFill>
                <a:schemeClr val="accent2"/>
              </a:solidFill>
            </a:endParaRPr>
          </a:p>
          <a:p>
            <a:r>
              <a:rPr lang="da-DK" b="1" dirty="0">
                <a:solidFill>
                  <a:schemeClr val="accent2"/>
                </a:solidFill>
              </a:rPr>
              <a:t>Satsningsområde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Udvalgt prioritering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Udvalgt prioritering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Udvalgt prioritering</a:t>
            </a:r>
          </a:p>
          <a:p>
            <a:endParaRPr lang="da-DK" b="1" dirty="0">
              <a:solidFill>
                <a:schemeClr val="accent2"/>
              </a:solidFill>
            </a:endParaRPr>
          </a:p>
          <a:p>
            <a:r>
              <a:rPr lang="da-DK" b="1" dirty="0">
                <a:solidFill>
                  <a:schemeClr val="accent4"/>
                </a:solidFill>
              </a:rPr>
              <a:t>Satsningsområde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Udvalgt prioritering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Udvalgt prioritering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Udvalgt prioritering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A1A85DA-E10C-4696-877D-752364887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7219" y="623597"/>
            <a:ext cx="2356637" cy="2238253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E0D0ACA7-0298-42AE-A674-750E8B7A5238}"/>
              </a:ext>
            </a:extLst>
          </p:cNvPr>
          <p:cNvSpPr txBox="1"/>
          <p:nvPr/>
        </p:nvSpPr>
        <p:spPr>
          <a:xfrm rot="20977663">
            <a:off x="2253788" y="2001708"/>
            <a:ext cx="3308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>
                    <a:lumMod val="65000"/>
                  </a:schemeClr>
                </a:solidFill>
              </a:rPr>
              <a:t>DESIGN SELV DETTE SLIDE</a:t>
            </a:r>
          </a:p>
        </p:txBody>
      </p:sp>
    </p:spTree>
    <p:extLst>
      <p:ext uri="{BB962C8B-B14F-4D97-AF65-F5344CB8AC3E}">
        <p14:creationId xmlns:p14="http://schemas.microsoft.com/office/powerpoint/2010/main" val="4073191068"/>
      </p:ext>
    </p:extLst>
  </p:cSld>
  <p:clrMapOvr>
    <a:masterClrMapping/>
  </p:clrMapOvr>
</p:sld>
</file>

<file path=ppt/theme/theme1.xml><?xml version="1.0" encoding="utf-8"?>
<a:theme xmlns:a="http://schemas.openxmlformats.org/drawingml/2006/main" name="Sundhed og Omsorg">
  <a:themeElements>
    <a:clrScheme name="Brugerdefineret 1">
      <a:dk1>
        <a:sysClr val="windowText" lastClr="000000"/>
      </a:dk1>
      <a:lt1>
        <a:sysClr val="window" lastClr="FFFFFF"/>
      </a:lt1>
      <a:dk2>
        <a:srgbClr val="FF5F31"/>
      </a:dk2>
      <a:lt2>
        <a:srgbClr val="FFE13D"/>
      </a:lt2>
      <a:accent1>
        <a:srgbClr val="3661D8"/>
      </a:accent1>
      <a:accent2>
        <a:srgbClr val="283593"/>
      </a:accent2>
      <a:accent3>
        <a:srgbClr val="008850"/>
      </a:accent3>
      <a:accent4>
        <a:srgbClr val="008486"/>
      </a:accent4>
      <a:accent5>
        <a:srgbClr val="D32F2F"/>
      </a:accent5>
      <a:accent6>
        <a:srgbClr val="EE0043"/>
      </a:accent6>
      <a:hlink>
        <a:srgbClr val="3661D8"/>
      </a:hlink>
      <a:folHlink>
        <a:srgbClr val="673AB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1A1F7A6C-815E-45CC-850D-62D63F52ABCF}" vid="{5107F95D-706C-492A-895A-2FD6C1A49D9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Sundhed og omsorg pp-skabelon2019</Template>
  <TotalTime>522</TotalTime>
  <Words>485</Words>
  <Application>Microsoft Office PowerPoint</Application>
  <PresentationFormat>Widescreen</PresentationFormat>
  <Paragraphs>213</Paragraphs>
  <Slides>11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Sundhed og Omsorg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MSO powerpoint-skabelon - vejledning</dc:title>
  <dc:creator>Anders Gejl</dc:creator>
  <cp:lastModifiedBy>Anders Gejl</cp:lastModifiedBy>
  <cp:revision>41</cp:revision>
  <cp:lastPrinted>2020-02-06T13:22:28Z</cp:lastPrinted>
  <dcterms:created xsi:type="dcterms:W3CDTF">2020-02-03T13:55:26Z</dcterms:created>
  <dcterms:modified xsi:type="dcterms:W3CDTF">2020-05-04T07:15:32Z</dcterms:modified>
</cp:coreProperties>
</file>