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343" r:id="rId5"/>
    <p:sldId id="296" r:id="rId6"/>
    <p:sldId id="257" r:id="rId7"/>
    <p:sldId id="5170" r:id="rId8"/>
    <p:sldId id="5174" r:id="rId9"/>
    <p:sldId id="5178" r:id="rId10"/>
    <p:sldId id="5179" r:id="rId11"/>
    <p:sldId id="5173" r:id="rId12"/>
    <p:sldId id="809" r:id="rId13"/>
    <p:sldId id="5181" r:id="rId14"/>
    <p:sldId id="5180" r:id="rId15"/>
    <p:sldId id="5117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k Gudmundsson" initials="HG" lastIdx="0" clrIdx="0">
    <p:extLst>
      <p:ext uri="{19B8F6BF-5375-455C-9EA6-DF929625EA0E}">
        <p15:presenceInfo xmlns:p15="http://schemas.microsoft.com/office/powerpoint/2012/main" userId="S-1-5-21-2197677012-1536017652-374626050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B4E0E2"/>
    <a:srgbClr val="288CA4"/>
    <a:srgbClr val="A4C355"/>
    <a:srgbClr val="9BDF4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53534-CAF0-4BCC-BB01-373DFA53B5EC}" v="28" dt="2022-10-25T10:40:41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 Have" userId="e494dedf-0914-4e89-ba61-5e9a19e65a56" providerId="ADAL" clId="{D4453534-CAF0-4BCC-BB01-373DFA53B5EC}"/>
    <pc:docChg chg="custSel delSld modSld sldOrd">
      <pc:chgData name="Søren Have" userId="e494dedf-0914-4e89-ba61-5e9a19e65a56" providerId="ADAL" clId="{D4453534-CAF0-4BCC-BB01-373DFA53B5EC}" dt="2022-10-25T10:39:09.502" v="231" actId="20577"/>
      <pc:docMkLst>
        <pc:docMk/>
      </pc:docMkLst>
      <pc:sldChg chg="del">
        <pc:chgData name="Søren Have" userId="e494dedf-0914-4e89-ba61-5e9a19e65a56" providerId="ADAL" clId="{D4453534-CAF0-4BCC-BB01-373DFA53B5EC}" dt="2022-10-25T10:36:13.237" v="58" actId="47"/>
        <pc:sldMkLst>
          <pc:docMk/>
          <pc:sldMk cId="3891799001" sldId="810"/>
        </pc:sldMkLst>
      </pc:sldChg>
      <pc:sldChg chg="modSp mod">
        <pc:chgData name="Søren Have" userId="e494dedf-0914-4e89-ba61-5e9a19e65a56" providerId="ADAL" clId="{D4453534-CAF0-4BCC-BB01-373DFA53B5EC}" dt="2022-10-25T10:37:21.513" v="172" actId="20577"/>
        <pc:sldMkLst>
          <pc:docMk/>
          <pc:sldMk cId="1581000591" sldId="5173"/>
        </pc:sldMkLst>
        <pc:spChg chg="mod">
          <ac:chgData name="Søren Have" userId="e494dedf-0914-4e89-ba61-5e9a19e65a56" providerId="ADAL" clId="{D4453534-CAF0-4BCC-BB01-373DFA53B5EC}" dt="2022-10-25T10:36:33.834" v="86" actId="6549"/>
          <ac:spMkLst>
            <pc:docMk/>
            <pc:sldMk cId="1581000591" sldId="5173"/>
            <ac:spMk id="2" creationId="{A82DAFEF-C8C5-4959-8C78-E9D5FAD220EC}"/>
          </ac:spMkLst>
        </pc:spChg>
        <pc:spChg chg="mod">
          <ac:chgData name="Søren Have" userId="e494dedf-0914-4e89-ba61-5e9a19e65a56" providerId="ADAL" clId="{D4453534-CAF0-4BCC-BB01-373DFA53B5EC}" dt="2022-10-25T10:37:11.925" v="131" actId="27636"/>
          <ac:spMkLst>
            <pc:docMk/>
            <pc:sldMk cId="1581000591" sldId="5173"/>
            <ac:spMk id="10" creationId="{587E1318-1242-4F76-92AF-196722EC470E}"/>
          </ac:spMkLst>
        </pc:spChg>
        <pc:spChg chg="mod">
          <ac:chgData name="Søren Have" userId="e494dedf-0914-4e89-ba61-5e9a19e65a56" providerId="ADAL" clId="{D4453534-CAF0-4BCC-BB01-373DFA53B5EC}" dt="2022-10-25T10:37:21.513" v="172" actId="20577"/>
          <ac:spMkLst>
            <pc:docMk/>
            <pc:sldMk cId="1581000591" sldId="5173"/>
            <ac:spMk id="13" creationId="{AABDAF06-6C88-4C9F-ABB3-739B32842E0B}"/>
          </ac:spMkLst>
        </pc:spChg>
      </pc:sldChg>
      <pc:sldChg chg="del">
        <pc:chgData name="Søren Have" userId="e494dedf-0914-4e89-ba61-5e9a19e65a56" providerId="ADAL" clId="{D4453534-CAF0-4BCC-BB01-373DFA53B5EC}" dt="2022-10-25T10:34:24.551" v="30" actId="47"/>
        <pc:sldMkLst>
          <pc:docMk/>
          <pc:sldMk cId="2972509686" sldId="5176"/>
        </pc:sldMkLst>
      </pc:sldChg>
      <pc:sldChg chg="del">
        <pc:chgData name="Søren Have" userId="e494dedf-0914-4e89-ba61-5e9a19e65a56" providerId="ADAL" clId="{D4453534-CAF0-4BCC-BB01-373DFA53B5EC}" dt="2022-10-25T10:33:32.609" v="0" actId="47"/>
        <pc:sldMkLst>
          <pc:docMk/>
          <pc:sldMk cId="3231306998" sldId="5177"/>
        </pc:sldMkLst>
      </pc:sldChg>
      <pc:sldChg chg="modSp">
        <pc:chgData name="Søren Have" userId="e494dedf-0914-4e89-ba61-5e9a19e65a56" providerId="ADAL" clId="{D4453534-CAF0-4BCC-BB01-373DFA53B5EC}" dt="2022-10-25T10:36:02.621" v="57" actId="20577"/>
        <pc:sldMkLst>
          <pc:docMk/>
          <pc:sldMk cId="3369460929" sldId="5179"/>
        </pc:sldMkLst>
        <pc:spChg chg="mod">
          <ac:chgData name="Søren Have" userId="e494dedf-0914-4e89-ba61-5e9a19e65a56" providerId="ADAL" clId="{D4453534-CAF0-4BCC-BB01-373DFA53B5EC}" dt="2022-10-25T10:35:39.983" v="39" actId="20577"/>
          <ac:spMkLst>
            <pc:docMk/>
            <pc:sldMk cId="3369460929" sldId="5179"/>
            <ac:spMk id="5" creationId="{2CCB8234-7E81-5A40-C0C6-8F3FE19EA2F5}"/>
          </ac:spMkLst>
        </pc:spChg>
        <pc:spChg chg="mod">
          <ac:chgData name="Søren Have" userId="e494dedf-0914-4e89-ba61-5e9a19e65a56" providerId="ADAL" clId="{D4453534-CAF0-4BCC-BB01-373DFA53B5EC}" dt="2022-10-25T10:35:45.585" v="48" actId="20577"/>
          <ac:spMkLst>
            <pc:docMk/>
            <pc:sldMk cId="3369460929" sldId="5179"/>
            <ac:spMk id="9" creationId="{56BA2DE5-1BD9-10D1-9B7A-F60029B8ADBA}"/>
          </ac:spMkLst>
        </pc:spChg>
        <pc:graphicFrameChg chg="mod">
          <ac:chgData name="Søren Have" userId="e494dedf-0914-4e89-ba61-5e9a19e65a56" providerId="ADAL" clId="{D4453534-CAF0-4BCC-BB01-373DFA53B5EC}" dt="2022-10-25T10:36:02.621" v="57" actId="20577"/>
          <ac:graphicFrameMkLst>
            <pc:docMk/>
            <pc:sldMk cId="3369460929" sldId="5179"/>
            <ac:graphicFrameMk id="2" creationId="{BE5732A6-637D-B413-04D4-F711904F202D}"/>
          </ac:graphicFrameMkLst>
        </pc:graphicFrameChg>
      </pc:sldChg>
      <pc:sldChg chg="modSp mod ord">
        <pc:chgData name="Søren Have" userId="e494dedf-0914-4e89-ba61-5e9a19e65a56" providerId="ADAL" clId="{D4453534-CAF0-4BCC-BB01-373DFA53B5EC}" dt="2022-10-25T10:39:09.502" v="231" actId="20577"/>
        <pc:sldMkLst>
          <pc:docMk/>
          <pc:sldMk cId="2003178450" sldId="5181"/>
        </pc:sldMkLst>
        <pc:spChg chg="mod">
          <ac:chgData name="Søren Have" userId="e494dedf-0914-4e89-ba61-5e9a19e65a56" providerId="ADAL" clId="{D4453534-CAF0-4BCC-BB01-373DFA53B5EC}" dt="2022-10-25T10:39:09.502" v="231" actId="20577"/>
          <ac:spMkLst>
            <pc:docMk/>
            <pc:sldMk cId="2003178450" sldId="5181"/>
            <ac:spMk id="5" creationId="{62D3B339-E7C8-FAD5-5C06-E5A0B17430D2}"/>
          </ac:spMkLst>
        </pc:spChg>
      </pc:sldChg>
    </pc:docChg>
  </pc:docChgLst>
  <pc:docChgLst>
    <pc:chgData name="Søren Have" userId="e494dedf-0914-4e89-ba61-5e9a19e65a56" providerId="ADAL" clId="{EA9E16B6-638F-4709-A2C1-960753100BD4}"/>
    <pc:docChg chg="custSel addSld delSld modSld">
      <pc:chgData name="Søren Have" userId="e494dedf-0914-4e89-ba61-5e9a19e65a56" providerId="ADAL" clId="{EA9E16B6-638F-4709-A2C1-960753100BD4}" dt="2022-10-23T14:50:25.133" v="722" actId="478"/>
      <pc:docMkLst>
        <pc:docMk/>
      </pc:docMkLst>
      <pc:sldChg chg="delSp mod">
        <pc:chgData name="Søren Have" userId="e494dedf-0914-4e89-ba61-5e9a19e65a56" providerId="ADAL" clId="{EA9E16B6-638F-4709-A2C1-960753100BD4}" dt="2022-10-23T14:50:07.781" v="720" actId="478"/>
        <pc:sldMkLst>
          <pc:docMk/>
          <pc:sldMk cId="2193845767" sldId="257"/>
        </pc:sldMkLst>
        <pc:spChg chg="del">
          <ac:chgData name="Søren Have" userId="e494dedf-0914-4e89-ba61-5e9a19e65a56" providerId="ADAL" clId="{EA9E16B6-638F-4709-A2C1-960753100BD4}" dt="2022-10-23T14:50:07.781" v="720" actId="478"/>
          <ac:spMkLst>
            <pc:docMk/>
            <pc:sldMk cId="2193845767" sldId="257"/>
            <ac:spMk id="4" creationId="{70276700-0881-47BA-E20D-772B5947FDC1}"/>
          </ac:spMkLst>
        </pc:spChg>
      </pc:sldChg>
      <pc:sldChg chg="delSp mod">
        <pc:chgData name="Søren Have" userId="e494dedf-0914-4e89-ba61-5e9a19e65a56" providerId="ADAL" clId="{EA9E16B6-638F-4709-A2C1-960753100BD4}" dt="2022-10-23T14:50:04.363" v="719" actId="478"/>
        <pc:sldMkLst>
          <pc:docMk/>
          <pc:sldMk cId="1056429461" sldId="296"/>
        </pc:sldMkLst>
        <pc:spChg chg="del">
          <ac:chgData name="Søren Have" userId="e494dedf-0914-4e89-ba61-5e9a19e65a56" providerId="ADAL" clId="{EA9E16B6-638F-4709-A2C1-960753100BD4}" dt="2022-10-23T14:50:04.363" v="719" actId="478"/>
          <ac:spMkLst>
            <pc:docMk/>
            <pc:sldMk cId="1056429461" sldId="296"/>
            <ac:spMk id="31" creationId="{1F7C7E89-B4AB-3144-659E-4DE9D587DFB9}"/>
          </ac:spMkLst>
        </pc:spChg>
      </pc:sldChg>
      <pc:sldChg chg="del">
        <pc:chgData name="Søren Have" userId="e494dedf-0914-4e89-ba61-5e9a19e65a56" providerId="ADAL" clId="{EA9E16B6-638F-4709-A2C1-960753100BD4}" dt="2022-10-18T08:57:25.042" v="0" actId="47"/>
        <pc:sldMkLst>
          <pc:docMk/>
          <pc:sldMk cId="1722150745" sldId="803"/>
        </pc:sldMkLst>
      </pc:sldChg>
      <pc:sldChg chg="modSp mod">
        <pc:chgData name="Søren Have" userId="e494dedf-0914-4e89-ba61-5e9a19e65a56" providerId="ADAL" clId="{EA9E16B6-638F-4709-A2C1-960753100BD4}" dt="2022-10-18T08:57:51.286" v="3" actId="20577"/>
        <pc:sldMkLst>
          <pc:docMk/>
          <pc:sldMk cId="4208349141" sldId="5170"/>
        </pc:sldMkLst>
        <pc:spChg chg="mod">
          <ac:chgData name="Søren Have" userId="e494dedf-0914-4e89-ba61-5e9a19e65a56" providerId="ADAL" clId="{EA9E16B6-638F-4709-A2C1-960753100BD4}" dt="2022-10-18T08:57:51.286" v="3" actId="20577"/>
          <ac:spMkLst>
            <pc:docMk/>
            <pc:sldMk cId="4208349141" sldId="5170"/>
            <ac:spMk id="2" creationId="{A82DAFEF-C8C5-4959-8C78-E9D5FAD220EC}"/>
          </ac:spMkLst>
        </pc:spChg>
      </pc:sldChg>
      <pc:sldChg chg="del">
        <pc:chgData name="Søren Have" userId="e494dedf-0914-4e89-ba61-5e9a19e65a56" providerId="ADAL" clId="{EA9E16B6-638F-4709-A2C1-960753100BD4}" dt="2022-10-18T08:57:25.674" v="1" actId="47"/>
        <pc:sldMkLst>
          <pc:docMk/>
          <pc:sldMk cId="2097630800" sldId="5175"/>
        </pc:sldMkLst>
      </pc:sldChg>
      <pc:sldChg chg="modSp mod">
        <pc:chgData name="Søren Have" userId="e494dedf-0914-4e89-ba61-5e9a19e65a56" providerId="ADAL" clId="{EA9E16B6-638F-4709-A2C1-960753100BD4}" dt="2022-10-18T09:24:39.645" v="21" actId="20577"/>
        <pc:sldMkLst>
          <pc:docMk/>
          <pc:sldMk cId="3231306998" sldId="5177"/>
        </pc:sldMkLst>
        <pc:spChg chg="mod">
          <ac:chgData name="Søren Have" userId="e494dedf-0914-4e89-ba61-5e9a19e65a56" providerId="ADAL" clId="{EA9E16B6-638F-4709-A2C1-960753100BD4}" dt="2022-10-18T09:24:39.645" v="21" actId="20577"/>
          <ac:spMkLst>
            <pc:docMk/>
            <pc:sldMk cId="3231306998" sldId="5177"/>
            <ac:spMk id="2" creationId="{FC073D54-C7B9-C1E3-F198-1A301C40B5B2}"/>
          </ac:spMkLst>
        </pc:spChg>
      </pc:sldChg>
      <pc:sldChg chg="delSp mod">
        <pc:chgData name="Søren Have" userId="e494dedf-0914-4e89-ba61-5e9a19e65a56" providerId="ADAL" clId="{EA9E16B6-638F-4709-A2C1-960753100BD4}" dt="2022-10-23T14:50:14.614" v="721" actId="478"/>
        <pc:sldMkLst>
          <pc:docMk/>
          <pc:sldMk cId="2279168459" sldId="5178"/>
        </pc:sldMkLst>
        <pc:spChg chg="del">
          <ac:chgData name="Søren Have" userId="e494dedf-0914-4e89-ba61-5e9a19e65a56" providerId="ADAL" clId="{EA9E16B6-638F-4709-A2C1-960753100BD4}" dt="2022-10-23T14:50:14.614" v="721" actId="478"/>
          <ac:spMkLst>
            <pc:docMk/>
            <pc:sldMk cId="2279168459" sldId="5178"/>
            <ac:spMk id="4" creationId="{523E1C3D-729B-3A66-9284-5176F79CF847}"/>
          </ac:spMkLst>
        </pc:spChg>
      </pc:sldChg>
      <pc:sldChg chg="delSp mod">
        <pc:chgData name="Søren Have" userId="e494dedf-0914-4e89-ba61-5e9a19e65a56" providerId="ADAL" clId="{EA9E16B6-638F-4709-A2C1-960753100BD4}" dt="2022-10-23T14:50:25.133" v="722" actId="478"/>
        <pc:sldMkLst>
          <pc:docMk/>
          <pc:sldMk cId="3369460929" sldId="5179"/>
        </pc:sldMkLst>
        <pc:spChg chg="del">
          <ac:chgData name="Søren Have" userId="e494dedf-0914-4e89-ba61-5e9a19e65a56" providerId="ADAL" clId="{EA9E16B6-638F-4709-A2C1-960753100BD4}" dt="2022-10-23T14:50:25.133" v="722" actId="478"/>
          <ac:spMkLst>
            <pc:docMk/>
            <pc:sldMk cId="3369460929" sldId="5179"/>
            <ac:spMk id="12" creationId="{E06E1AC4-0709-3426-8C6D-10C14243D21C}"/>
          </ac:spMkLst>
        </pc:spChg>
      </pc:sldChg>
      <pc:sldChg chg="modSp mod">
        <pc:chgData name="Søren Have" userId="e494dedf-0914-4e89-ba61-5e9a19e65a56" providerId="ADAL" clId="{EA9E16B6-638F-4709-A2C1-960753100BD4}" dt="2022-10-18T09:33:47.855" v="65" actId="20577"/>
        <pc:sldMkLst>
          <pc:docMk/>
          <pc:sldMk cId="3258565092" sldId="5180"/>
        </pc:sldMkLst>
        <pc:spChg chg="mod">
          <ac:chgData name="Søren Have" userId="e494dedf-0914-4e89-ba61-5e9a19e65a56" providerId="ADAL" clId="{EA9E16B6-638F-4709-A2C1-960753100BD4}" dt="2022-10-18T09:27:21.473" v="40" actId="20577"/>
          <ac:spMkLst>
            <pc:docMk/>
            <pc:sldMk cId="3258565092" sldId="5180"/>
            <ac:spMk id="2" creationId="{FC073D54-C7B9-C1E3-F198-1A301C40B5B2}"/>
          </ac:spMkLst>
        </pc:spChg>
        <pc:spChg chg="mod">
          <ac:chgData name="Søren Have" userId="e494dedf-0914-4e89-ba61-5e9a19e65a56" providerId="ADAL" clId="{EA9E16B6-638F-4709-A2C1-960753100BD4}" dt="2022-10-18T09:33:47.855" v="65" actId="20577"/>
          <ac:spMkLst>
            <pc:docMk/>
            <pc:sldMk cId="3258565092" sldId="5180"/>
            <ac:spMk id="4" creationId="{983875FF-5B1F-6CE7-7D81-1EF73CD3B93F}"/>
          </ac:spMkLst>
        </pc:spChg>
      </pc:sldChg>
      <pc:sldChg chg="addSp delSp modSp add mod chgLayout">
        <pc:chgData name="Søren Have" userId="e494dedf-0914-4e89-ba61-5e9a19e65a56" providerId="ADAL" clId="{EA9E16B6-638F-4709-A2C1-960753100BD4}" dt="2022-10-23T14:49:37.433" v="718" actId="20577"/>
        <pc:sldMkLst>
          <pc:docMk/>
          <pc:sldMk cId="2003178450" sldId="5181"/>
        </pc:sldMkLst>
        <pc:spChg chg="mod ord">
          <ac:chgData name="Søren Have" userId="e494dedf-0914-4e89-ba61-5e9a19e65a56" providerId="ADAL" clId="{EA9E16B6-638F-4709-A2C1-960753100BD4}" dt="2022-10-23T14:48:28.748" v="715" actId="404"/>
          <ac:spMkLst>
            <pc:docMk/>
            <pc:sldMk cId="2003178450" sldId="5181"/>
            <ac:spMk id="2" creationId="{FC073D54-C7B9-C1E3-F198-1A301C40B5B2}"/>
          </ac:spMkLst>
        </pc:spChg>
        <pc:spChg chg="add mod">
          <ac:chgData name="Søren Have" userId="e494dedf-0914-4e89-ba61-5e9a19e65a56" providerId="ADAL" clId="{EA9E16B6-638F-4709-A2C1-960753100BD4}" dt="2022-10-23T14:49:37.433" v="718" actId="20577"/>
          <ac:spMkLst>
            <pc:docMk/>
            <pc:sldMk cId="2003178450" sldId="5181"/>
            <ac:spMk id="3" creationId="{B0B0A444-E68B-CB95-47CA-065AE2A479EE}"/>
          </ac:spMkLst>
        </pc:spChg>
        <pc:spChg chg="del">
          <ac:chgData name="Søren Have" userId="e494dedf-0914-4e89-ba61-5e9a19e65a56" providerId="ADAL" clId="{EA9E16B6-638F-4709-A2C1-960753100BD4}" dt="2022-10-18T13:35:09.047" v="124" actId="478"/>
          <ac:spMkLst>
            <pc:docMk/>
            <pc:sldMk cId="2003178450" sldId="5181"/>
            <ac:spMk id="4" creationId="{983875FF-5B1F-6CE7-7D81-1EF73CD3B93F}"/>
          </ac:spMkLst>
        </pc:spChg>
        <pc:spChg chg="add mod ord">
          <ac:chgData name="Søren Have" userId="e494dedf-0914-4e89-ba61-5e9a19e65a56" providerId="ADAL" clId="{EA9E16B6-638F-4709-A2C1-960753100BD4}" dt="2022-10-23T14:46:17.582" v="619" actId="20577"/>
          <ac:spMkLst>
            <pc:docMk/>
            <pc:sldMk cId="2003178450" sldId="5181"/>
            <ac:spMk id="5" creationId="{62D3B339-E7C8-FAD5-5C06-E5A0B17430D2}"/>
          </ac:spMkLst>
        </pc:spChg>
        <pc:spChg chg="add del mod">
          <ac:chgData name="Søren Have" userId="e494dedf-0914-4e89-ba61-5e9a19e65a56" providerId="ADAL" clId="{EA9E16B6-638F-4709-A2C1-960753100BD4}" dt="2022-10-18T13:35:11.144" v="125" actId="478"/>
          <ac:spMkLst>
            <pc:docMk/>
            <pc:sldMk cId="2003178450" sldId="5181"/>
            <ac:spMk id="5" creationId="{8065D7C4-E406-140F-3A0F-BD4DAF533198}"/>
          </ac:spMkLst>
        </pc:spChg>
        <pc:spChg chg="add mod">
          <ac:chgData name="Søren Have" userId="e494dedf-0914-4e89-ba61-5e9a19e65a56" providerId="ADAL" clId="{EA9E16B6-638F-4709-A2C1-960753100BD4}" dt="2022-10-23T14:47:58.803" v="641" actId="207"/>
          <ac:spMkLst>
            <pc:docMk/>
            <pc:sldMk cId="2003178450" sldId="5181"/>
            <ac:spMk id="6" creationId="{8C583069-350E-D803-2A22-5F021320F5A3}"/>
          </ac:spMkLst>
        </pc:spChg>
        <pc:picChg chg="add mod">
          <ac:chgData name="Søren Have" userId="e494dedf-0914-4e89-ba61-5e9a19e65a56" providerId="ADAL" clId="{EA9E16B6-638F-4709-A2C1-960753100BD4}" dt="2022-10-23T14:37:15.282" v="132" actId="1076"/>
          <ac:picMkLst>
            <pc:docMk/>
            <pc:sldMk cId="2003178450" sldId="5181"/>
            <ac:picMk id="4" creationId="{99EFB00B-5E3E-F245-16E3-0B3D7F4F460B}"/>
          </ac:picMkLst>
        </pc:picChg>
        <pc:picChg chg="add del mod">
          <ac:chgData name="Søren Have" userId="e494dedf-0914-4e89-ba61-5e9a19e65a56" providerId="ADAL" clId="{EA9E16B6-638F-4709-A2C1-960753100BD4}" dt="2022-10-23T14:36:56.490" v="129" actId="478"/>
          <ac:picMkLst>
            <pc:docMk/>
            <pc:sldMk cId="2003178450" sldId="5181"/>
            <ac:picMk id="1026" creationId="{EC9D6355-37CD-5CCA-F55E-F92DCCE8E96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23844-F9AC-40D5-B411-9FAF54878218}" type="doc">
      <dgm:prSet loTypeId="urn:microsoft.com/office/officeart/2005/8/layout/cycle5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EDFAF157-DE8E-4D8D-9F07-006214C07BE4}">
      <dgm:prSet phldrT="[Tekst]"/>
      <dgm:spPr/>
      <dgm:t>
        <a:bodyPr/>
        <a:lstStyle/>
        <a:p>
          <a:r>
            <a:rPr lang="da-DK" dirty="0"/>
            <a:t>Klima</a:t>
          </a:r>
        </a:p>
      </dgm:t>
    </dgm:pt>
    <dgm:pt modelId="{A3B565DA-073E-4857-9837-C384FA5D4448}" type="parTrans" cxnId="{05DBE55E-AA02-4013-8523-5EE7505EC0FF}">
      <dgm:prSet/>
      <dgm:spPr/>
      <dgm:t>
        <a:bodyPr/>
        <a:lstStyle/>
        <a:p>
          <a:endParaRPr lang="da-DK"/>
        </a:p>
      </dgm:t>
    </dgm:pt>
    <dgm:pt modelId="{9491ED63-2FFA-47A4-83AF-61D87895BE97}" type="sibTrans" cxnId="{05DBE55E-AA02-4013-8523-5EE7505EC0FF}">
      <dgm:prSet/>
      <dgm:spPr>
        <a:solidFill>
          <a:schemeClr val="accent6"/>
        </a:solidFill>
        <a:ln w="76200" cap="flat" cmpd="sng" algn="ctr">
          <a:solidFill>
            <a:schemeClr val="accent6"/>
          </a:solidFill>
          <a:prstDash val="solid"/>
          <a:miter lim="800000"/>
          <a:headEnd type="none" w="med" len="med"/>
          <a:tailEnd type="triangle" w="med" len="med"/>
        </a:ln>
        <a:effectLst/>
      </dgm:spPr>
      <dgm:t>
        <a:bodyPr/>
        <a:lstStyle/>
        <a:p>
          <a:endParaRPr lang="da-DK"/>
        </a:p>
      </dgm:t>
    </dgm:pt>
    <dgm:pt modelId="{F050AFB7-1B55-4E6B-A57F-2CEF32413547}">
      <dgm:prSet phldrT="[Tekst]"/>
      <dgm:spPr/>
      <dgm:t>
        <a:bodyPr/>
        <a:lstStyle/>
        <a:p>
          <a:r>
            <a:rPr lang="da-DK" dirty="0"/>
            <a:t>Transport</a:t>
          </a:r>
        </a:p>
      </dgm:t>
    </dgm:pt>
    <dgm:pt modelId="{03D7E52E-A92B-4C51-A0C4-65591D8B0436}" type="parTrans" cxnId="{28CB8D2D-5EBE-4F5B-A559-C0561E4A6403}">
      <dgm:prSet/>
      <dgm:spPr/>
      <dgm:t>
        <a:bodyPr/>
        <a:lstStyle/>
        <a:p>
          <a:endParaRPr lang="da-DK"/>
        </a:p>
      </dgm:t>
    </dgm:pt>
    <dgm:pt modelId="{9D5FD1DB-E4C0-4EAE-93B7-E118034B5317}" type="sibTrans" cxnId="{28CB8D2D-5EBE-4F5B-A559-C0561E4A6403}">
      <dgm:prSet/>
      <dgm:spPr>
        <a:solidFill>
          <a:schemeClr val="accent6"/>
        </a:solidFill>
        <a:ln w="76200">
          <a:solidFill>
            <a:schemeClr val="accent6"/>
          </a:solidFill>
          <a:headEnd type="none" w="med" len="med"/>
          <a:tailEnd type="triangle" w="med" len="med"/>
        </a:ln>
      </dgm:spPr>
      <dgm:t>
        <a:bodyPr/>
        <a:lstStyle/>
        <a:p>
          <a:endParaRPr lang="da-DK"/>
        </a:p>
      </dgm:t>
    </dgm:pt>
    <dgm:pt modelId="{9196A397-80A8-4C9F-A048-5084761E542D}">
      <dgm:prSet phldrT="[Tekst]"/>
      <dgm:spPr/>
      <dgm:t>
        <a:bodyPr/>
        <a:lstStyle/>
        <a:p>
          <a:r>
            <a:rPr lang="da-DK" dirty="0"/>
            <a:t>Infrastruktur</a:t>
          </a:r>
        </a:p>
      </dgm:t>
    </dgm:pt>
    <dgm:pt modelId="{8873DFFD-E38D-40B6-B127-7876D8DE300F}" type="parTrans" cxnId="{3E042218-7C92-4F66-8234-96EEE8B8B839}">
      <dgm:prSet/>
      <dgm:spPr/>
      <dgm:t>
        <a:bodyPr/>
        <a:lstStyle/>
        <a:p>
          <a:endParaRPr lang="da-DK"/>
        </a:p>
      </dgm:t>
    </dgm:pt>
    <dgm:pt modelId="{E1ACBD2B-92E0-4397-AF98-593352CF01AE}" type="sibTrans" cxnId="{3E042218-7C92-4F66-8234-96EEE8B8B839}">
      <dgm:prSet/>
      <dgm:spPr>
        <a:solidFill>
          <a:schemeClr val="accent6"/>
        </a:solidFill>
        <a:ln w="76200">
          <a:solidFill>
            <a:schemeClr val="accent6"/>
          </a:solidFill>
          <a:headEnd type="none" w="med" len="med"/>
          <a:tailEnd type="triangle" w="med" len="med"/>
        </a:ln>
      </dgm:spPr>
      <dgm:t>
        <a:bodyPr/>
        <a:lstStyle/>
        <a:p>
          <a:endParaRPr lang="da-DK"/>
        </a:p>
      </dgm:t>
    </dgm:pt>
    <dgm:pt modelId="{798BDCC2-BAE6-4655-810D-02C21DDA2426}" type="pres">
      <dgm:prSet presAssocID="{99223844-F9AC-40D5-B411-9FAF54878218}" presName="cycle" presStyleCnt="0">
        <dgm:presLayoutVars>
          <dgm:dir/>
          <dgm:resizeHandles val="exact"/>
        </dgm:presLayoutVars>
      </dgm:prSet>
      <dgm:spPr/>
    </dgm:pt>
    <dgm:pt modelId="{E9D3A901-FF6E-4D8F-B6C7-8E832B102ECC}" type="pres">
      <dgm:prSet presAssocID="{EDFAF157-DE8E-4D8D-9F07-006214C07BE4}" presName="node" presStyleLbl="node1" presStyleIdx="0" presStyleCnt="3" custRadScaleRad="94448" custRadScaleInc="-8945">
        <dgm:presLayoutVars>
          <dgm:bulletEnabled val="1"/>
        </dgm:presLayoutVars>
      </dgm:prSet>
      <dgm:spPr/>
    </dgm:pt>
    <dgm:pt modelId="{484AE198-1202-42DD-9910-EBE5A5BF93D6}" type="pres">
      <dgm:prSet presAssocID="{EDFAF157-DE8E-4D8D-9F07-006214C07BE4}" presName="spNode" presStyleCnt="0"/>
      <dgm:spPr/>
    </dgm:pt>
    <dgm:pt modelId="{86E9291C-AAE4-46F1-AA4B-E6773DE4D4DC}" type="pres">
      <dgm:prSet presAssocID="{9491ED63-2FFA-47A4-83AF-61D87895BE97}" presName="sibTrans" presStyleLbl="sibTrans1D1" presStyleIdx="0" presStyleCnt="3"/>
      <dgm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</dgm:spPr>
    </dgm:pt>
    <dgm:pt modelId="{54022D24-393F-4A89-9806-83F2259F4C90}" type="pres">
      <dgm:prSet presAssocID="{F050AFB7-1B55-4E6B-A57F-2CEF32413547}" presName="node" presStyleLbl="node1" presStyleIdx="1" presStyleCnt="3">
        <dgm:presLayoutVars>
          <dgm:bulletEnabled val="1"/>
        </dgm:presLayoutVars>
      </dgm:prSet>
      <dgm:spPr/>
    </dgm:pt>
    <dgm:pt modelId="{EEE201D7-B141-42EF-AC25-36587B93E192}" type="pres">
      <dgm:prSet presAssocID="{F050AFB7-1B55-4E6B-A57F-2CEF32413547}" presName="spNode" presStyleCnt="0"/>
      <dgm:spPr/>
    </dgm:pt>
    <dgm:pt modelId="{CCDBB9BA-AC7D-4284-BE53-8A1D42BDEC66}" type="pres">
      <dgm:prSet presAssocID="{9D5FD1DB-E4C0-4EAE-93B7-E118034B5317}" presName="sibTrans" presStyleLbl="sibTrans1D1" presStyleIdx="1" presStyleCnt="3"/>
      <dgm:spPr/>
    </dgm:pt>
    <dgm:pt modelId="{05C347E3-402A-4B38-A3E9-337553A2AF79}" type="pres">
      <dgm:prSet presAssocID="{9196A397-80A8-4C9F-A048-5084761E542D}" presName="node" presStyleLbl="node1" presStyleIdx="2" presStyleCnt="3">
        <dgm:presLayoutVars>
          <dgm:bulletEnabled val="1"/>
        </dgm:presLayoutVars>
      </dgm:prSet>
      <dgm:spPr/>
    </dgm:pt>
    <dgm:pt modelId="{CFB7AD91-F755-4857-9D26-2B4EA5F49A8F}" type="pres">
      <dgm:prSet presAssocID="{9196A397-80A8-4C9F-A048-5084761E542D}" presName="spNode" presStyleCnt="0"/>
      <dgm:spPr/>
    </dgm:pt>
    <dgm:pt modelId="{C180BDE1-2CC3-445E-AC81-1B4FD2561F9F}" type="pres">
      <dgm:prSet presAssocID="{E1ACBD2B-92E0-4397-AF98-593352CF01AE}" presName="sibTrans" presStyleLbl="sibTrans1D1" presStyleIdx="2" presStyleCnt="3"/>
      <dgm:spPr/>
    </dgm:pt>
  </dgm:ptLst>
  <dgm:cxnLst>
    <dgm:cxn modelId="{72705D00-A1DF-43E4-9854-BE451972D1DE}" type="presOf" srcId="{E1ACBD2B-92E0-4397-AF98-593352CF01AE}" destId="{C180BDE1-2CC3-445E-AC81-1B4FD2561F9F}" srcOrd="0" destOrd="0" presId="urn:microsoft.com/office/officeart/2005/8/layout/cycle5"/>
    <dgm:cxn modelId="{A8BD5E17-2C53-401A-856D-C109BFAE0D1C}" type="presOf" srcId="{99223844-F9AC-40D5-B411-9FAF54878218}" destId="{798BDCC2-BAE6-4655-810D-02C21DDA2426}" srcOrd="0" destOrd="0" presId="urn:microsoft.com/office/officeart/2005/8/layout/cycle5"/>
    <dgm:cxn modelId="{3E042218-7C92-4F66-8234-96EEE8B8B839}" srcId="{99223844-F9AC-40D5-B411-9FAF54878218}" destId="{9196A397-80A8-4C9F-A048-5084761E542D}" srcOrd="2" destOrd="0" parTransId="{8873DFFD-E38D-40B6-B127-7876D8DE300F}" sibTransId="{E1ACBD2B-92E0-4397-AF98-593352CF01AE}"/>
    <dgm:cxn modelId="{28CB8D2D-5EBE-4F5B-A559-C0561E4A6403}" srcId="{99223844-F9AC-40D5-B411-9FAF54878218}" destId="{F050AFB7-1B55-4E6B-A57F-2CEF32413547}" srcOrd="1" destOrd="0" parTransId="{03D7E52E-A92B-4C51-A0C4-65591D8B0436}" sibTransId="{9D5FD1DB-E4C0-4EAE-93B7-E118034B5317}"/>
    <dgm:cxn modelId="{05DBE55E-AA02-4013-8523-5EE7505EC0FF}" srcId="{99223844-F9AC-40D5-B411-9FAF54878218}" destId="{EDFAF157-DE8E-4D8D-9F07-006214C07BE4}" srcOrd="0" destOrd="0" parTransId="{A3B565DA-073E-4857-9837-C384FA5D4448}" sibTransId="{9491ED63-2FFA-47A4-83AF-61D87895BE97}"/>
    <dgm:cxn modelId="{8F533C7F-A596-42A0-A51E-AD54225CBDFC}" type="presOf" srcId="{F050AFB7-1B55-4E6B-A57F-2CEF32413547}" destId="{54022D24-393F-4A89-9806-83F2259F4C90}" srcOrd="0" destOrd="0" presId="urn:microsoft.com/office/officeart/2005/8/layout/cycle5"/>
    <dgm:cxn modelId="{9F467182-AE8B-4840-8EDC-A05CAA97E873}" type="presOf" srcId="{9491ED63-2FFA-47A4-83AF-61D87895BE97}" destId="{86E9291C-AAE4-46F1-AA4B-E6773DE4D4DC}" srcOrd="0" destOrd="0" presId="urn:microsoft.com/office/officeart/2005/8/layout/cycle5"/>
    <dgm:cxn modelId="{F72433CB-841F-4FDB-B3DF-3FE0D864A882}" type="presOf" srcId="{9D5FD1DB-E4C0-4EAE-93B7-E118034B5317}" destId="{CCDBB9BA-AC7D-4284-BE53-8A1D42BDEC66}" srcOrd="0" destOrd="0" presId="urn:microsoft.com/office/officeart/2005/8/layout/cycle5"/>
    <dgm:cxn modelId="{4E4AC4D3-21AA-453D-916D-F55A2059E1D4}" type="presOf" srcId="{9196A397-80A8-4C9F-A048-5084761E542D}" destId="{05C347E3-402A-4B38-A3E9-337553A2AF79}" srcOrd="0" destOrd="0" presId="urn:microsoft.com/office/officeart/2005/8/layout/cycle5"/>
    <dgm:cxn modelId="{13109AE5-0680-4C70-91BF-41FC856F7E64}" type="presOf" srcId="{EDFAF157-DE8E-4D8D-9F07-006214C07BE4}" destId="{E9D3A901-FF6E-4D8F-B6C7-8E832B102ECC}" srcOrd="0" destOrd="0" presId="urn:microsoft.com/office/officeart/2005/8/layout/cycle5"/>
    <dgm:cxn modelId="{C78EA0FC-EED0-4771-AE36-2493A60C4C38}" type="presParOf" srcId="{798BDCC2-BAE6-4655-810D-02C21DDA2426}" destId="{E9D3A901-FF6E-4D8F-B6C7-8E832B102ECC}" srcOrd="0" destOrd="0" presId="urn:microsoft.com/office/officeart/2005/8/layout/cycle5"/>
    <dgm:cxn modelId="{89F240F8-EC44-4F18-9850-2F6E99420677}" type="presParOf" srcId="{798BDCC2-BAE6-4655-810D-02C21DDA2426}" destId="{484AE198-1202-42DD-9910-EBE5A5BF93D6}" srcOrd="1" destOrd="0" presId="urn:microsoft.com/office/officeart/2005/8/layout/cycle5"/>
    <dgm:cxn modelId="{BDE8B5F7-415D-4E3A-8A48-14C613F80F8A}" type="presParOf" srcId="{798BDCC2-BAE6-4655-810D-02C21DDA2426}" destId="{86E9291C-AAE4-46F1-AA4B-E6773DE4D4DC}" srcOrd="2" destOrd="0" presId="urn:microsoft.com/office/officeart/2005/8/layout/cycle5"/>
    <dgm:cxn modelId="{529A3A0E-48BE-4F0E-8659-3B99265EC1D2}" type="presParOf" srcId="{798BDCC2-BAE6-4655-810D-02C21DDA2426}" destId="{54022D24-393F-4A89-9806-83F2259F4C90}" srcOrd="3" destOrd="0" presId="urn:microsoft.com/office/officeart/2005/8/layout/cycle5"/>
    <dgm:cxn modelId="{6CA3A6CE-9017-4530-938B-2F7BF3483EFF}" type="presParOf" srcId="{798BDCC2-BAE6-4655-810D-02C21DDA2426}" destId="{EEE201D7-B141-42EF-AC25-36587B93E192}" srcOrd="4" destOrd="0" presId="urn:microsoft.com/office/officeart/2005/8/layout/cycle5"/>
    <dgm:cxn modelId="{16F8EAF0-5D96-4FAA-AFB6-48043EFE4CEE}" type="presParOf" srcId="{798BDCC2-BAE6-4655-810D-02C21DDA2426}" destId="{CCDBB9BA-AC7D-4284-BE53-8A1D42BDEC66}" srcOrd="5" destOrd="0" presId="urn:microsoft.com/office/officeart/2005/8/layout/cycle5"/>
    <dgm:cxn modelId="{D917B4E7-4C62-401E-9FEC-8F62275B6A7F}" type="presParOf" srcId="{798BDCC2-BAE6-4655-810D-02C21DDA2426}" destId="{05C347E3-402A-4B38-A3E9-337553A2AF79}" srcOrd="6" destOrd="0" presId="urn:microsoft.com/office/officeart/2005/8/layout/cycle5"/>
    <dgm:cxn modelId="{772CB747-D43F-4A32-B181-CB7310E759A5}" type="presParOf" srcId="{798BDCC2-BAE6-4655-810D-02C21DDA2426}" destId="{CFB7AD91-F755-4857-9D26-2B4EA5F49A8F}" srcOrd="7" destOrd="0" presId="urn:microsoft.com/office/officeart/2005/8/layout/cycle5"/>
    <dgm:cxn modelId="{CF388286-41CB-4843-92BE-F080376FF681}" type="presParOf" srcId="{798BDCC2-BAE6-4655-810D-02C21DDA2426}" destId="{C180BDE1-2CC3-445E-AC81-1B4FD2561F9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3A901-FF6E-4D8F-B6C7-8E832B102ECC}">
      <dsp:nvSpPr>
        <dsp:cNvPr id="0" name=""/>
        <dsp:cNvSpPr/>
      </dsp:nvSpPr>
      <dsp:spPr>
        <a:xfrm>
          <a:off x="2694777" y="125427"/>
          <a:ext cx="2484437" cy="16148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Klima</a:t>
          </a:r>
        </a:p>
      </dsp:txBody>
      <dsp:txXfrm>
        <a:off x="2773609" y="204259"/>
        <a:ext cx="2326773" cy="1457220"/>
      </dsp:txXfrm>
    </dsp:sp>
    <dsp:sp modelId="{86E9291C-AAE4-46F1-AA4B-E6773DE4D4DC}">
      <dsp:nvSpPr>
        <dsp:cNvPr id="0" name=""/>
        <dsp:cNvSpPr/>
      </dsp:nvSpPr>
      <dsp:spPr>
        <a:xfrm>
          <a:off x="1896625" y="942906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22D24-393F-4A89-9806-83F2259F4C90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Transport</a:t>
          </a:r>
        </a:p>
      </dsp:txBody>
      <dsp:txXfrm>
        <a:off x="4766651" y="3312736"/>
        <a:ext cx="2326773" cy="1457220"/>
      </dsp:txXfrm>
    </dsp:sp>
    <dsp:sp modelId="{CCDBB9BA-AC7D-4284-BE53-8A1D42BDEC66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347E3-402A-4B38-A3E9-337553A2AF79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Infrastruktur</a:t>
          </a:r>
        </a:p>
      </dsp:txBody>
      <dsp:txXfrm>
        <a:off x="1034574" y="3312736"/>
        <a:ext cx="2326773" cy="1457220"/>
      </dsp:txXfrm>
    </dsp:sp>
    <dsp:sp modelId="{C180BDE1-2CC3-445E-AC81-1B4FD2561F9F}">
      <dsp:nvSpPr>
        <dsp:cNvPr id="0" name=""/>
        <dsp:cNvSpPr/>
      </dsp:nvSpPr>
      <dsp:spPr>
        <a:xfrm>
          <a:off x="1922746" y="956249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16144" y="1891441"/>
              </a:moveTo>
              <a:arcTo wR="2154715" hR="2154715" stAng="11221094" swAng="1966432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miter lim="800000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A2EC9-A983-4179-AC54-FA8F7BD7A0A5}" type="datetimeFigureOut">
              <a:rPr lang="da-DK" smtClean="0"/>
              <a:t>25-10-2022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C8692-7038-4491-A469-89AA7C6CE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3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IPCC</a:t>
            </a:r>
          </a:p>
          <a:p>
            <a:r>
              <a:rPr lang="da-DK" dirty="0"/>
              <a:t>Krig </a:t>
            </a:r>
          </a:p>
          <a:p>
            <a:r>
              <a:rPr lang="da-DK" dirty="0"/>
              <a:t>Forsyningskrise på fødevarer og energi </a:t>
            </a:r>
          </a:p>
          <a:p>
            <a:r>
              <a:rPr lang="da-DK" dirty="0"/>
              <a:t>Biobrændsel problematik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28E3F-5F4B-8F48-8D1B-943B3A5BC38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376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NB. Endnu ikke vedtaget, men krav kan forventes, som også Klimarådet har fremført – både i Statusrapport 2022 og i nylig kronik.</a:t>
            </a:r>
          </a:p>
          <a:p>
            <a:r>
              <a:rPr lang="da-DK" dirty="0"/>
              <a:t>Det er vi enige i.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81516-3B19-4070-A75B-77E0CAD1ED1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84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 det før gik den anden vej (mere infrastruktur </a:t>
            </a:r>
            <a:r>
              <a:rPr lang="da-DK" dirty="0">
                <a:sym typeface="Wingdings" panose="05000000000000000000" pitchFamily="2" charset="2"/>
              </a:rPr>
              <a:t> mere trafik  mere CO2-udledning), så skal det nu gå den anden vej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3E12C-BB7F-4DB3-B4B8-EC258DDE050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831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D7648-383A-4449-811A-AD27E252C204}" type="datetime1">
              <a:rPr lang="da-DK" smtClean="0"/>
              <a:t>25-10-2022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33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031C1-2C6A-4CB5-9634-A8F5ADC978D3}" type="datetime1">
              <a:rPr lang="da-DK" smtClean="0"/>
              <a:t>25-10-2022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55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F4835-46E5-4534-87B1-D1BBD3B812F5}" type="datetime1">
              <a:rPr lang="da-DK" smtClean="0"/>
              <a:t>25-10-2022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81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2278A-E5C8-4C58-A6E6-0581D4B23567}" type="datetime1">
              <a:rPr lang="da-DK" smtClean="0"/>
              <a:t>25-10-2022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509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A9561-C624-46F2-BF4E-D21BF0C90713}" type="datetime1">
              <a:rPr lang="da-DK" smtClean="0"/>
              <a:t>25-10-2022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295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4C2C8-C5EE-4C3A-AE19-4C25BA432F17}" type="datetime1">
              <a:rPr lang="da-DK" smtClean="0"/>
              <a:t>25-10-2022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9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497B5-A2FF-47A5-A95C-2D407759D0CB}" type="datetime1">
              <a:rPr lang="da-DK" smtClean="0"/>
              <a:t>25-10-2022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23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7750F8-A49C-462B-A63C-5BEDFEC6B4AE}" type="datetime1">
              <a:rPr lang="da-DK" smtClean="0"/>
              <a:t>25-10-2022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0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ED2A49-1CE3-493B-B820-4E74F538E38A}" type="datetime1">
              <a:rPr lang="da-DK" smtClean="0"/>
              <a:t>25-10-2022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477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03945-E2BB-4276-930A-EF6DE0A7ECBC}" type="datetime1">
              <a:rPr lang="da-DK" smtClean="0"/>
              <a:t>25-10-2022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03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73C3F-60E4-4D47-B2A3-611E4ECA8B5A}" type="datetime1">
              <a:rPr lang="da-DK" smtClean="0"/>
              <a:t>25-10-2022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19BB-D6E6-49EB-AAA9-C5B45B8A2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3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320799"/>
            <a:ext cx="10515600" cy="479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200" y="6313849"/>
            <a:ext cx="8511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4" y="6268288"/>
            <a:ext cx="1860176" cy="47471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211463"/>
            <a:ext cx="12192000" cy="11669"/>
          </a:xfrm>
          <a:prstGeom prst="line">
            <a:avLst/>
          </a:prstGeom>
          <a:ln w="9525">
            <a:solidFill>
              <a:srgbClr val="A4C35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greenwithaarhus.dk/media/62187/klimahandlingsplan-2021-2024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rhus.dk/media/79667/oplaeg-cowi-220607-klima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dk/url?sa=i&amp;rct=j&amp;q=&amp;esrc=s&amp;source=images&amp;cd=&amp;cad=rja&amp;uact=8&amp;ved=0ahUKEwidr9_73-bLAhVGhSwKHZW0A3MQjRwIBw&amp;url=http://madshougaard.dk/concito/&amp;psig=AFQjCNEORrdkEzgC8lupfnrftufbbZriiA&amp;ust=145937016720359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limamonitor.dk/debat/art8872000/Politikerne-er-vilde-med-veje-og-broer-men-de-b%C3%B8r-stoppe-med-at-ignorere-klimabelastning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6F1D4-55E3-44EA-B6C2-D107A258A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6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sz="6000" dirty="0"/>
              <a:t>Hvilken infrastruktur skal vi fokusere på i de kommende år?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89D486-6A28-416B-8ADE-3D9CABACA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8781"/>
            <a:ext cx="9144000" cy="1388124"/>
          </a:xfrm>
        </p:spPr>
        <p:txBody>
          <a:bodyPr>
            <a:normAutofit/>
          </a:bodyPr>
          <a:lstStyle/>
          <a:p>
            <a:r>
              <a:rPr lang="da-DK" dirty="0"/>
              <a:t>Oplæg ved tema-debat om eventuel udvidelse af Aarhus Havn</a:t>
            </a:r>
            <a:br>
              <a:rPr lang="da-DK" dirty="0"/>
            </a:br>
            <a:r>
              <a:rPr lang="da-DK" dirty="0"/>
              <a:t>25. oktober 2022</a:t>
            </a:r>
          </a:p>
          <a:p>
            <a:r>
              <a:rPr lang="da-DK" dirty="0"/>
              <a:t>Søren Have</a:t>
            </a:r>
            <a:endParaRPr lang="da-DK" sz="2100" dirty="0"/>
          </a:p>
        </p:txBody>
      </p:sp>
    </p:spTree>
    <p:extLst>
      <p:ext uri="{BB962C8B-B14F-4D97-AF65-F5344CB8AC3E}">
        <p14:creationId xmlns:p14="http://schemas.microsoft.com/office/powerpoint/2010/main" val="84416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73D54-C7B9-C1E3-F198-1A301C40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 sz="3200" dirty="0"/>
              <a:t>Projektet i forhold til Aarhus Kommunes klimaplan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2D3B339-E7C8-FAD5-5C06-E5A0B1743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799"/>
            <a:ext cx="4408714" cy="4799719"/>
          </a:xfrm>
        </p:spPr>
        <p:txBody>
          <a:bodyPr>
            <a:normAutofit/>
          </a:bodyPr>
          <a:lstStyle/>
          <a:p>
            <a:r>
              <a:rPr lang="da-DK" sz="2400" dirty="0"/>
              <a:t>Kommunens totale reduktionsmål for transport og mobilitet er på ca. 79.000 ton CO2</a:t>
            </a:r>
          </a:p>
          <a:p>
            <a:r>
              <a:rPr lang="da-DK" sz="2400" dirty="0"/>
              <a:t>Udledningen fra anlæg af havneudvidelsen er ca. 170.000 tons CO2</a:t>
            </a:r>
          </a:p>
          <a:p>
            <a:r>
              <a:rPr lang="da-DK" sz="2400" dirty="0"/>
              <a:t>Den udligner dermed næsten 2½ års klimaindsats på mobilitetsområdet</a:t>
            </a:r>
          </a:p>
          <a:p>
            <a:r>
              <a:rPr lang="da-DK" sz="2400" dirty="0"/>
              <a:t>Formentlig endnu mere, hvis der ses på faktiske, opnåede reduktioner</a:t>
            </a:r>
          </a:p>
          <a:p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9EFB00B-5E3E-F245-16E3-0B3D7F4F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83" y="1185334"/>
            <a:ext cx="5775517" cy="496366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C583069-350E-D803-2A22-5F021320F5A3}"/>
              </a:ext>
            </a:extLst>
          </p:cNvPr>
          <p:cNvSpPr txBox="1"/>
          <p:nvPr/>
        </p:nvSpPr>
        <p:spPr>
          <a:xfrm>
            <a:off x="5834742" y="1070428"/>
            <a:ext cx="1371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sz="2400" b="1" dirty="0"/>
          </a:p>
          <a:p>
            <a:r>
              <a:rPr lang="da-DK" sz="2400" b="1" dirty="0">
                <a:solidFill>
                  <a:schemeClr val="accent6">
                    <a:lumMod val="75000"/>
                  </a:schemeClr>
                </a:solidFill>
              </a:rPr>
              <a:t>Indsatser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0B0A444-E68B-CB95-47CA-065AE2A479EE}"/>
              </a:ext>
            </a:extLst>
          </p:cNvPr>
          <p:cNvSpPr txBox="1"/>
          <p:nvPr/>
        </p:nvSpPr>
        <p:spPr>
          <a:xfrm>
            <a:off x="838200" y="6275250"/>
            <a:ext cx="8531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>
                <a:hlinkClick r:id="rId3"/>
              </a:rPr>
              <a:t>https://gogreenwithaarhus.dk/media/62187/klimahandlingsplan-2021-2024.pdf</a:t>
            </a:r>
            <a:r>
              <a:rPr lang="da-DK" sz="1000" dirty="0"/>
              <a:t> 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A4E5F1-2A39-644F-0804-E2F6D7CE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17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73D54-C7B9-C1E3-F198-1A301C40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/>
              <a:t>Relevante klimamæssige overvejelser for Aarhus Kommune, som ejer af Aarhus Havn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83875FF-5B1F-6CE7-7D81-1EF73CD3B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Hvilken vækst kan forventes? – Klimahandling gør både varer og transporten dyrere, hvilket mindsker transportbehovet, og dermed mængderne.</a:t>
            </a:r>
          </a:p>
          <a:p>
            <a:r>
              <a:rPr lang="da-DK" sz="2400" dirty="0"/>
              <a:t>Giver det, i lyset af behovet for omstilling af landbruget, mening at antage fortsat vækst i import af foder (fast bulk, som angiveligt kræver meget areal)? – Kunne måske endda være et fald?</a:t>
            </a:r>
          </a:p>
          <a:p>
            <a:r>
              <a:rPr lang="da-DK" sz="2400" dirty="0"/>
              <a:t>Skal Aarhus Havn være en større hub for brændstoffer? – Forbruget af brændstoffer (i kategorien flydende bulk) vil skulle falde, også selvom de erstattes med bio/e-</a:t>
            </a:r>
            <a:r>
              <a:rPr lang="da-DK" sz="2400" dirty="0" err="1"/>
              <a:t>fuels</a:t>
            </a:r>
            <a:r>
              <a:rPr lang="da-DK" sz="2400" dirty="0"/>
              <a:t>.</a:t>
            </a:r>
          </a:p>
          <a:p>
            <a:r>
              <a:rPr lang="da-DK" sz="2400" dirty="0"/>
              <a:t>Mindskes klimagevinsten ved søtransport? – Lastbilerne elektrificeres jo før skibene (jf. også </a:t>
            </a:r>
            <a:r>
              <a:rPr lang="da-DK" sz="2400" dirty="0">
                <a:hlinkClick r:id="rId2"/>
              </a:rPr>
              <a:t>COWI-præsentation fra sidste tema-møde</a:t>
            </a:r>
            <a:r>
              <a:rPr lang="da-DK" sz="2400" dirty="0"/>
              <a:t>).</a:t>
            </a:r>
          </a:p>
          <a:p>
            <a:r>
              <a:rPr lang="da-DK" sz="2400" dirty="0"/>
              <a:t>Hvis CO2-udledningen på 170.000 ton CO2 fra havneudvidelsen skulle fortrænge anden anlægsudledning, hvilke projekter skulle det så være?</a:t>
            </a:r>
          </a:p>
          <a:p>
            <a:endParaRPr lang="da-DK" sz="2400" dirty="0"/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AEFDF67-D4E0-7281-E807-A7512C99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56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BF7AE-B4A2-4D40-8A62-A1E780C0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125"/>
          </a:xfrm>
        </p:spPr>
        <p:txBody>
          <a:bodyPr>
            <a:normAutofit fontScale="90000"/>
          </a:bodyPr>
          <a:lstStyle/>
          <a:p>
            <a:endParaRPr lang="da-DK"/>
          </a:p>
        </p:txBody>
      </p:sp>
      <p:pic>
        <p:nvPicPr>
          <p:cNvPr id="5" name="Picture 5" descr="http://madshougaard.dk/wp-content/uploads/2015/02/1_v%C3%A6g_hd.jpg">
            <a:hlinkClick r:id="rId2"/>
            <a:extLst>
              <a:ext uri="{FF2B5EF4-FFF2-40B4-BE49-F238E27FC236}">
                <a16:creationId xmlns:a16="http://schemas.microsoft.com/office/drawing/2014/main" id="{ACC593A1-B71F-490A-B422-07BC8CC0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4911"/>
          <a:stretch>
            <a:fillRect/>
          </a:stretch>
        </p:blipFill>
        <p:spPr bwMode="auto">
          <a:xfrm>
            <a:off x="-10764" y="-12577"/>
            <a:ext cx="12202764" cy="58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lede 5" descr="twitterbird_smal.jpg">
            <a:extLst>
              <a:ext uri="{FF2B5EF4-FFF2-40B4-BE49-F238E27FC236}">
                <a16:creationId xmlns:a16="http://schemas.microsoft.com/office/drawing/2014/main" id="{D681AF35-710D-6CE7-7F5B-AD93207C3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49" y="5597821"/>
            <a:ext cx="349846" cy="2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C288F8D-39CA-3779-B659-A04CF30CB899}"/>
              </a:ext>
            </a:extLst>
          </p:cNvPr>
          <p:cNvSpPr/>
          <p:nvPr/>
        </p:nvSpPr>
        <p:spPr>
          <a:xfrm>
            <a:off x="2200184" y="4559186"/>
            <a:ext cx="77808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da-DK" sz="2800" dirty="0" err="1">
                <a:latin typeface="Georgia" panose="02040502050405020303" pitchFamily="18" charset="0"/>
              </a:rPr>
              <a:t>Tak</a:t>
            </a:r>
            <a:r>
              <a:rPr lang="en-GB" altLang="da-DK" sz="2800" dirty="0">
                <a:latin typeface="Georgia" panose="02040502050405020303" pitchFamily="18" charset="0"/>
              </a:rPr>
              <a:t> for </a:t>
            </a:r>
            <a:r>
              <a:rPr lang="en-GB" altLang="da-DK" sz="2800" dirty="0" err="1">
                <a:latin typeface="Georgia" panose="02040502050405020303" pitchFamily="18" charset="0"/>
              </a:rPr>
              <a:t>ordet</a:t>
            </a:r>
            <a:r>
              <a:rPr lang="en-GB" altLang="da-DK" sz="2800" dirty="0">
                <a:latin typeface="Georgia" panose="02040502050405020303" pitchFamily="18" charset="0"/>
              </a:rPr>
              <a:t>!</a:t>
            </a:r>
          </a:p>
          <a:p>
            <a:pPr algn="ctr">
              <a:spcBef>
                <a:spcPct val="0"/>
              </a:spcBef>
            </a:pPr>
            <a:endParaRPr lang="en-GB" altLang="da-DK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GB" altLang="da-DK" dirty="0">
                <a:latin typeface="Georgia" panose="02040502050405020303" pitchFamily="18" charset="0"/>
              </a:rPr>
              <a:t>www.concito.dk</a:t>
            </a:r>
          </a:p>
          <a:p>
            <a:pPr algn="ctr">
              <a:spcBef>
                <a:spcPct val="0"/>
              </a:spcBef>
            </a:pPr>
            <a:r>
              <a:rPr lang="en-GB" altLang="da-DK" dirty="0">
                <a:latin typeface="Georgia" panose="02040502050405020303" pitchFamily="18" charset="0"/>
              </a:rPr>
              <a:t>      @</a:t>
            </a:r>
            <a:r>
              <a:rPr lang="en-GB" altLang="da-DK" dirty="0" err="1">
                <a:latin typeface="Georgia" panose="02040502050405020303" pitchFamily="18" charset="0"/>
              </a:rPr>
              <a:t>concitoinfo</a:t>
            </a:r>
            <a:endParaRPr lang="en-GB" altLang="da-DK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GB" altLang="da-DK" dirty="0">
                <a:latin typeface="Georgia" panose="02040502050405020303" pitchFamily="18" charset="0"/>
              </a:rPr>
              <a:t>sha@concito.dk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FD8262-60AA-6A2A-E983-A016E517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30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DFA8-AE54-692C-46FA-23167EC7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0088" cy="1203765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Corbel"/>
              </a:rPr>
              <a:t>Danmarks grønne tænketank CONCITO </a:t>
            </a:r>
            <a:br>
              <a:rPr lang="da-DK" sz="3200" dirty="0">
                <a:latin typeface="Corbel"/>
              </a:rPr>
            </a:br>
            <a:r>
              <a:rPr lang="da-DK" sz="3200" dirty="0">
                <a:latin typeface="Corbel"/>
              </a:rPr>
              <a:t>- kort fortalt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706C12-D397-12E6-2960-B6E33AEC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224" y="764704"/>
            <a:ext cx="1651392" cy="69686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36E42E6-C125-2AC5-DFFD-9AF20FAC0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720" y="4694129"/>
            <a:ext cx="1917792" cy="679087"/>
          </a:xfrm>
          <a:prstGeom prst="rect">
            <a:avLst/>
          </a:prstGeom>
        </p:spPr>
      </p:pic>
      <p:sp>
        <p:nvSpPr>
          <p:cNvPr id="10" name="Pladsholder til indhold 1">
            <a:extLst>
              <a:ext uri="{FF2B5EF4-FFF2-40B4-BE49-F238E27FC236}">
                <a16:creationId xmlns:a16="http://schemas.microsoft.com/office/drawing/2014/main" id="{569B7269-700E-50A9-89D3-E57DAA9569EB}"/>
              </a:ext>
            </a:extLst>
          </p:cNvPr>
          <p:cNvSpPr txBox="1">
            <a:spLocks/>
          </p:cNvSpPr>
          <p:nvPr/>
        </p:nvSpPr>
        <p:spPr>
          <a:xfrm>
            <a:off x="1030391" y="2097682"/>
            <a:ext cx="2873582" cy="355647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Virksomheder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Forskere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Organisationer</a:t>
            </a:r>
          </a:p>
          <a:p>
            <a:pPr>
              <a:buFont typeface="Courier New" panose="02070309020205020404" pitchFamily="49" charset="0"/>
              <a:buChar char="o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Unge aktive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</p:txBody>
      </p:sp>
      <p:pic>
        <p:nvPicPr>
          <p:cNvPr id="11" name="Picture 2" descr="https://concito.dk/sites/concito.dk/files/u60/arla.jpg">
            <a:extLst>
              <a:ext uri="{FF2B5EF4-FFF2-40B4-BE49-F238E27FC236}">
                <a16:creationId xmlns:a16="http://schemas.microsoft.com/office/drawing/2014/main" id="{A011B827-D52D-5B5A-3931-B83D8FE6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8760"/>
            <a:ext cx="1117166" cy="7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oncito.dk/sites/concito.dk/files/billeder/bregentved_logo.jpg">
            <a:extLst>
              <a:ext uri="{FF2B5EF4-FFF2-40B4-BE49-F238E27FC236}">
                <a16:creationId xmlns:a16="http://schemas.microsoft.com/office/drawing/2014/main" id="{73D254E7-16BA-1716-3D14-83ACF745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413570"/>
            <a:ext cx="1550886" cy="5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concito.dk/sites/concito.dk/files/billedgallerier/aarstiderne.jpg">
            <a:extLst>
              <a:ext uri="{FF2B5EF4-FFF2-40B4-BE49-F238E27FC236}">
                <a16:creationId xmlns:a16="http://schemas.microsoft.com/office/drawing/2014/main" id="{2C4767E7-64DE-1206-9182-F222187D7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2" b="16499"/>
          <a:stretch/>
        </p:blipFill>
        <p:spPr bwMode="auto">
          <a:xfrm>
            <a:off x="6595108" y="2076650"/>
            <a:ext cx="1373100" cy="8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F8D7A42-5BFD-C934-B746-56BC2A4DA5A3}"/>
              </a:ext>
            </a:extLst>
          </p:cNvPr>
          <p:cNvSpPr txBox="1"/>
          <p:nvPr/>
        </p:nvSpPr>
        <p:spPr>
          <a:xfrm>
            <a:off x="10704898" y="4942674"/>
            <a:ext cx="12241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AAC164"/>
                </a:solidFill>
                <a:latin typeface="+mn-lt"/>
              </a:rPr>
              <a:t>?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2C536BBE-6892-A915-0B17-2183246C69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948462"/>
            <a:ext cx="440782" cy="64484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A9FEF61-E169-278B-57C9-E404095C4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059928"/>
            <a:ext cx="1532980" cy="570702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D813A75D-FDA3-5146-DFD1-3E6E97AF3D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25618"/>
          <a:stretch/>
        </p:blipFill>
        <p:spPr>
          <a:xfrm>
            <a:off x="8688288" y="2939101"/>
            <a:ext cx="2704274" cy="654209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877B2020-2513-908E-8CB0-C4EA5EC73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4824190"/>
            <a:ext cx="723900" cy="98107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6AA6743-FC9B-A9F8-7130-6EC0BBB86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4914578"/>
            <a:ext cx="892235" cy="969821"/>
          </a:xfrm>
          <a:prstGeom prst="rect">
            <a:avLst/>
          </a:prstGeom>
        </p:spPr>
      </p:pic>
      <p:pic>
        <p:nvPicPr>
          <p:cNvPr id="20" name="Picture 2" descr="Danish Crown">
            <a:extLst>
              <a:ext uri="{FF2B5EF4-FFF2-40B4-BE49-F238E27FC236}">
                <a16:creationId xmlns:a16="http://schemas.microsoft.com/office/drawing/2014/main" id="{217EF378-98F1-00BF-6828-18010E97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5109919"/>
            <a:ext cx="1658094" cy="5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yrenes beskyttelse">
            <a:extLst>
              <a:ext uri="{FF2B5EF4-FFF2-40B4-BE49-F238E27FC236}">
                <a16:creationId xmlns:a16="http://schemas.microsoft.com/office/drawing/2014/main" id="{F5B9F220-368E-CE1B-9D60-B81F7ECE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076173"/>
            <a:ext cx="1612316" cy="8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Landbrug &amp; Fødevarer">
            <a:extLst>
              <a:ext uri="{FF2B5EF4-FFF2-40B4-BE49-F238E27FC236}">
                <a16:creationId xmlns:a16="http://schemas.microsoft.com/office/drawing/2014/main" id="{4BA4CB8B-9A52-E0CB-B13E-D1A8AC62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31" y="2939101"/>
            <a:ext cx="1362817" cy="10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imple Feast">
            <a:extLst>
              <a:ext uri="{FF2B5EF4-FFF2-40B4-BE49-F238E27FC236}">
                <a16:creationId xmlns:a16="http://schemas.microsoft.com/office/drawing/2014/main" id="{39882463-AC67-CD45-78E0-B3D281C7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68" y="2242073"/>
            <a:ext cx="1468540" cy="6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4D32F22-A320-F59E-9013-DE5D5DDD5A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0647" y="3588552"/>
            <a:ext cx="2115355" cy="652441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EB8FD663-E469-438F-C09A-72C55398F3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6799" y="3955439"/>
            <a:ext cx="1699720" cy="597009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B841D3AD-BB10-A8AC-2924-C8274D5DB7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1285" y="1844824"/>
            <a:ext cx="1577363" cy="646719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21E7C3C3-C683-4A5B-FE89-5B871419B46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0"/>
          <a:stretch/>
        </p:blipFill>
        <p:spPr>
          <a:xfrm>
            <a:off x="8760295" y="2325632"/>
            <a:ext cx="1801175" cy="435324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B1549069-F088-59D9-0C53-A8B0DB532A79}"/>
              </a:ext>
            </a:extLst>
          </p:cNvPr>
          <p:cNvSpPr/>
          <p:nvPr/>
        </p:nvSpPr>
        <p:spPr>
          <a:xfrm>
            <a:off x="10763694" y="4712486"/>
            <a:ext cx="1106544" cy="1064465"/>
          </a:xfrm>
          <a:prstGeom prst="ellipse">
            <a:avLst/>
          </a:prstGeom>
          <a:noFill/>
          <a:ln>
            <a:solidFill>
              <a:srgbClr val="AAC164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9" name="Picture 6" descr="https://concito.dk/sites/concito.dk/files/u470/coop.jpg">
            <a:extLst>
              <a:ext uri="{FF2B5EF4-FFF2-40B4-BE49-F238E27FC236}">
                <a16:creationId xmlns:a16="http://schemas.microsoft.com/office/drawing/2014/main" id="{974A503C-6653-1064-56CC-9D2FB681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3" y="1462714"/>
            <a:ext cx="1371021" cy="4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805449-A832-44A8-1F38-AB728E9537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3875921"/>
            <a:ext cx="2207421" cy="705207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59B6AD1-DE29-74E9-6D0A-F770EA8D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42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281A8D1-D599-B246-F874-1F3E0E08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836" y="1470266"/>
            <a:ext cx="3237847" cy="41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kraine war: Russia aiming for full control of south, commander says - BBC  News">
            <a:extLst>
              <a:ext uri="{FF2B5EF4-FFF2-40B4-BE49-F238E27FC236}">
                <a16:creationId xmlns:a16="http://schemas.microsoft.com/office/drawing/2014/main" id="{8B976DE8-EABB-DA29-212F-2D8816552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r="33862"/>
          <a:stretch/>
        </p:blipFill>
        <p:spPr bwMode="auto">
          <a:xfrm>
            <a:off x="4195024" y="1470266"/>
            <a:ext cx="3536135" cy="41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cking Transport Biofuels 2020 – Analysis - IEA">
            <a:extLst>
              <a:ext uri="{FF2B5EF4-FFF2-40B4-BE49-F238E27FC236}">
                <a16:creationId xmlns:a16="http://schemas.microsoft.com/office/drawing/2014/main" id="{F308145C-0EF9-815E-5DFB-4ACB0028B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5" r="5473"/>
          <a:stretch/>
        </p:blipFill>
        <p:spPr bwMode="auto">
          <a:xfrm>
            <a:off x="8130356" y="1470266"/>
            <a:ext cx="3624351" cy="41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692" y="375812"/>
            <a:ext cx="10515600" cy="820208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En ændret global virkelighed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484F808-B923-BBA9-39E5-BE4A3D69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384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DAFEF-C8C5-4959-8C78-E9D5FAD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 anchor="ctr">
            <a:normAutofit fontScale="90000"/>
          </a:bodyPr>
          <a:lstStyle/>
          <a:p>
            <a:r>
              <a:rPr lang="da-DK" dirty="0"/>
              <a:t>IPCC: Vi er på vej mod 3,2 graders temperaturstigning</a:t>
            </a:r>
            <a:br>
              <a:rPr lang="da-DK" dirty="0"/>
            </a:br>
            <a:r>
              <a:rPr lang="da-DK" dirty="0"/>
              <a:t>- det skal vi undgå!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401B265-6FDB-4A2F-9D33-1B3EE9DC9C2D}"/>
              </a:ext>
            </a:extLst>
          </p:cNvPr>
          <p:cNvSpPr txBox="1"/>
          <p:nvPr/>
        </p:nvSpPr>
        <p:spPr>
          <a:xfrm>
            <a:off x="990600" y="1566484"/>
            <a:ext cx="10210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“Without a strengthening of policies beyond those that are implemented by the end of 2020, GHG emissions are projected to rise beyond 2025, leading to a median global warming of 3.2°C by 2100”</a:t>
            </a:r>
            <a:endParaRPr lang="da-DK" sz="2400" i="1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60B5D41-3F75-4CE4-8891-0C8A7CB5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88014"/>
            <a:ext cx="10363200" cy="3324225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892BB31-5F12-11DE-3C00-CA884EC7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34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DAFEF-C8C5-4959-8C78-E9D5FAD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 anchor="ctr">
            <a:normAutofit/>
          </a:bodyPr>
          <a:lstStyle/>
          <a:p>
            <a:r>
              <a:rPr lang="da-DK" sz="3200" dirty="0"/>
              <a:t>Vi skal vænne os til at tænke i CO2-budget – hvert ton tæller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CF2756-F9D0-4281-BAD9-5E20713E8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33" y="1453982"/>
            <a:ext cx="4505133" cy="4591219"/>
          </a:xfrm>
          <a:prstGeom prst="rect">
            <a:avLst/>
          </a:prstGeom>
          <a:noFill/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7B399A2-CA98-4598-B911-6DF38A757CCB}"/>
              </a:ext>
            </a:extLst>
          </p:cNvPr>
          <p:cNvSpPr txBox="1"/>
          <p:nvPr/>
        </p:nvSpPr>
        <p:spPr>
          <a:xfrm>
            <a:off x="1621971" y="2003086"/>
            <a:ext cx="3200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“Cumulative net CO2 emissions over the last decade (2010-2019) are about the same size as the remaining carbon budget likely to limit warming to 1.5°C”</a:t>
            </a:r>
            <a:endParaRPr lang="da-DK" sz="2400" i="1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E13E0EC-1557-C8F2-B461-90B026D1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28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DAFEF-C8C5-4959-8C78-E9D5FAD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39"/>
            <a:ext cx="10515600" cy="820208"/>
          </a:xfrm>
        </p:spPr>
        <p:txBody>
          <a:bodyPr anchor="ctr">
            <a:noAutofit/>
          </a:bodyPr>
          <a:lstStyle/>
          <a:p>
            <a:r>
              <a:rPr lang="da-DK" sz="3200" dirty="0"/>
              <a:t>EU skal være klimaneutralt i 2050 og vi skal endnu tidligere – transporten skal derfor omstille hurtigere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912BD8F-E37D-DB68-C715-34C5A8CE2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237" y="1653506"/>
            <a:ext cx="9153525" cy="4045539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ACD6F62B-C0D1-CF13-2CE4-6595EE7A538B}"/>
              </a:ext>
            </a:extLst>
          </p:cNvPr>
          <p:cNvSpPr txBox="1">
            <a:spLocks/>
          </p:cNvSpPr>
          <p:nvPr/>
        </p:nvSpPr>
        <p:spPr>
          <a:xfrm>
            <a:off x="1825439" y="5683003"/>
            <a:ext cx="5256212" cy="4591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i="1" dirty="0"/>
              <a:t>Kilde: Klimarådet (2022) – Statusrapport 2022 </a:t>
            </a:r>
          </a:p>
          <a:p>
            <a:pPr marL="285750" indent="-285750"/>
            <a:endParaRPr lang="da-DK" sz="20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7408222-A9D5-BDC6-3FED-7E24CF6A58D0}"/>
              </a:ext>
            </a:extLst>
          </p:cNvPr>
          <p:cNvSpPr txBox="1">
            <a:spLocks/>
          </p:cNvSpPr>
          <p:nvPr/>
        </p:nvSpPr>
        <p:spPr>
          <a:xfrm>
            <a:off x="3671700" y="1378197"/>
            <a:ext cx="7327901" cy="1083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/>
              <a:t>Nyt kvotehandelssystem for vejtransport og opvarmning af bygninger (ETS2)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4B29A65-D563-BA8C-D349-5F34D6DC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916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5732A6-637D-B413-04D4-F711904F2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823800"/>
              </p:ext>
            </p:extLst>
          </p:nvPr>
        </p:nvGraphicFramePr>
        <p:xfrm>
          <a:off x="2032000" y="9542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2CCB8234-7E81-5A40-C0C6-8F3FE19EA2F5}"/>
              </a:ext>
            </a:extLst>
          </p:cNvPr>
          <p:cNvSpPr txBox="1"/>
          <p:nvPr/>
        </p:nvSpPr>
        <p:spPr>
          <a:xfrm>
            <a:off x="9085242" y="2592779"/>
            <a:ext cx="264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ym typeface="Wingdings" panose="05000000000000000000" pitchFamily="2" charset="2"/>
              </a:rPr>
              <a:t>Klimahandling (afgifter, kvoter fra EU, …)  mindre transport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59095C5-E51C-DB5B-FF63-CB4196C5EF64}"/>
              </a:ext>
            </a:extLst>
          </p:cNvPr>
          <p:cNvSpPr txBox="1"/>
          <p:nvPr/>
        </p:nvSpPr>
        <p:spPr>
          <a:xfrm>
            <a:off x="460873" y="1887160"/>
            <a:ext cx="3349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Droppet/udskudt infrastruktur </a:t>
            </a:r>
            <a:r>
              <a:rPr lang="da-DK" dirty="0">
                <a:sym typeface="Wingdings" panose="05000000000000000000" pitchFamily="2" charset="2"/>
              </a:rPr>
              <a:t> mindre CO2-udledning fra anlæg og vedligehold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 Frigiver også ressourcer til klimahandling (</a:t>
            </a:r>
            <a:r>
              <a:rPr lang="da-DK" dirty="0" err="1">
                <a:sym typeface="Wingdings" panose="05000000000000000000" pitchFamily="2" charset="2"/>
              </a:rPr>
              <a:t>energiøer</a:t>
            </a:r>
            <a:r>
              <a:rPr lang="da-DK" dirty="0">
                <a:sym typeface="Wingdings" panose="05000000000000000000" pitchFamily="2" charset="2"/>
              </a:rPr>
              <a:t>, kystsikring, …)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6BA2DE5-1BD9-10D1-9B7A-F60029B8ADBA}"/>
              </a:ext>
            </a:extLst>
          </p:cNvPr>
          <p:cNvSpPr txBox="1"/>
          <p:nvPr/>
        </p:nvSpPr>
        <p:spPr>
          <a:xfrm>
            <a:off x="3989615" y="6308209"/>
            <a:ext cx="487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Mindre transport, mindre behov for infrastruktur</a:t>
            </a:r>
            <a:endParaRPr lang="da-DK" dirty="0">
              <a:sym typeface="Wingdings" panose="05000000000000000000" pitchFamily="2" charset="2"/>
            </a:endParaRPr>
          </a:p>
        </p:txBody>
      </p:sp>
      <p:sp>
        <p:nvSpPr>
          <p:cNvPr id="10" name="Ligebenet trekant 9">
            <a:extLst>
              <a:ext uri="{FF2B5EF4-FFF2-40B4-BE49-F238E27FC236}">
                <a16:creationId xmlns:a16="http://schemas.microsoft.com/office/drawing/2014/main" id="{7A5A78D8-516B-10BC-70D7-35F9B26A9E21}"/>
              </a:ext>
            </a:extLst>
          </p:cNvPr>
          <p:cNvSpPr/>
          <p:nvPr/>
        </p:nvSpPr>
        <p:spPr>
          <a:xfrm>
            <a:off x="4580569" y="2283774"/>
            <a:ext cx="2933546" cy="211523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Forstærkes af energikrisen i Europa</a:t>
            </a:r>
          </a:p>
          <a:p>
            <a:pPr algn="ctr"/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B117414-C6C9-A865-E5AC-A261E9E3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7459"/>
          </a:xfrm>
        </p:spPr>
        <p:txBody>
          <a:bodyPr anchor="t">
            <a:normAutofit/>
          </a:bodyPr>
          <a:lstStyle/>
          <a:p>
            <a:r>
              <a:rPr lang="da-DK" sz="3200" dirty="0"/>
              <a:t>Klimahandling vil dæmpe transporten og frigøre ressourcer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FB17C66-31EF-97D5-696C-EC6A8296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94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DAFEF-C8C5-4959-8C78-E9D5FAD2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da-DK" dirty="0"/>
              <a:t>Vi får brug for at prioritere mellem nye, klimarelaterede projekter og traditionelle udviklingsprojekter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7E1318-1242-4F76-92AF-196722EC4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3982"/>
            <a:ext cx="4567998" cy="3553447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Klimarelaterede projekter:</a:t>
            </a:r>
          </a:p>
          <a:p>
            <a:r>
              <a:rPr lang="da-DK" sz="2000" dirty="0">
                <a:solidFill>
                  <a:schemeClr val="bg1"/>
                </a:solidFill>
              </a:rPr>
              <a:t>Accelereret udbygning af vedvarende energi (15-dobling af </a:t>
            </a:r>
            <a:r>
              <a:rPr lang="da-DK" sz="2000" dirty="0" err="1">
                <a:solidFill>
                  <a:schemeClr val="bg1"/>
                </a:solidFill>
              </a:rPr>
              <a:t>havvind</a:t>
            </a:r>
            <a:r>
              <a:rPr lang="da-DK" sz="2000" dirty="0">
                <a:solidFill>
                  <a:schemeClr val="bg1"/>
                </a:solidFill>
              </a:rPr>
              <a:t>, 4-dobling af </a:t>
            </a:r>
            <a:r>
              <a:rPr lang="da-DK" sz="2000" dirty="0" err="1">
                <a:solidFill>
                  <a:schemeClr val="bg1"/>
                </a:solidFill>
              </a:rPr>
              <a:t>landvind</a:t>
            </a:r>
            <a:r>
              <a:rPr lang="da-DK" sz="2000" dirty="0">
                <a:solidFill>
                  <a:schemeClr val="bg1"/>
                </a:solidFill>
              </a:rPr>
              <a:t>/sol)</a:t>
            </a:r>
          </a:p>
          <a:p>
            <a:r>
              <a:rPr lang="da-DK" sz="2000" dirty="0">
                <a:solidFill>
                  <a:schemeClr val="bg1"/>
                </a:solidFill>
              </a:rPr>
              <a:t>Udbygning af fjernvarmenettet</a:t>
            </a:r>
          </a:p>
          <a:p>
            <a:r>
              <a:rPr lang="da-DK" sz="2000" dirty="0" err="1">
                <a:solidFill>
                  <a:schemeClr val="bg1"/>
                </a:solidFill>
              </a:rPr>
              <a:t>Energiøer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Klimasikring langs kyster og i byer</a:t>
            </a:r>
          </a:p>
          <a:p>
            <a:r>
              <a:rPr lang="da-DK" sz="2000" dirty="0">
                <a:solidFill>
                  <a:schemeClr val="bg1"/>
                </a:solidFill>
              </a:rPr>
              <a:t>Etablering af CCS og </a:t>
            </a:r>
            <a:r>
              <a:rPr lang="da-DK" sz="2000" dirty="0" err="1">
                <a:solidFill>
                  <a:schemeClr val="bg1"/>
                </a:solidFill>
              </a:rPr>
              <a:t>PtX</a:t>
            </a:r>
            <a:r>
              <a:rPr lang="da-DK" sz="2000" dirty="0">
                <a:solidFill>
                  <a:schemeClr val="bg1"/>
                </a:solidFill>
              </a:rPr>
              <a:t>-anlæg</a:t>
            </a:r>
          </a:p>
          <a:p>
            <a:r>
              <a:rPr lang="da-DK" sz="2000" dirty="0">
                <a:solidFill>
                  <a:schemeClr val="bg1"/>
                </a:solidFill>
              </a:rPr>
              <a:t>…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endParaRPr lang="da-DK" sz="2000" dirty="0">
              <a:solidFill>
                <a:schemeClr val="bg1"/>
              </a:solidFill>
            </a:endParaRPr>
          </a:p>
          <a:p>
            <a:endParaRPr lang="da-DK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AABDAF06-6C88-4C9F-ABB3-739B32842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5800" y="1453982"/>
            <a:ext cx="4567999" cy="3553447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Traditionelle projekter</a:t>
            </a:r>
          </a:p>
          <a:p>
            <a:r>
              <a:rPr lang="da-DK" sz="2000" dirty="0">
                <a:solidFill>
                  <a:schemeClr val="bg1"/>
                </a:solidFill>
              </a:rPr>
              <a:t>Femern-forbindelsen</a:t>
            </a:r>
          </a:p>
          <a:p>
            <a:r>
              <a:rPr lang="da-DK" sz="2000" dirty="0">
                <a:solidFill>
                  <a:schemeClr val="bg1"/>
                </a:solidFill>
              </a:rPr>
              <a:t>Vej-, tunnel- og baneprojekterne i Infrastrukturplan 2035</a:t>
            </a:r>
          </a:p>
          <a:p>
            <a:r>
              <a:rPr lang="da-DK" sz="2000" dirty="0">
                <a:solidFill>
                  <a:schemeClr val="bg1"/>
                </a:solidFill>
              </a:rPr>
              <a:t>Udvidelse af CPH og andre lufthavne</a:t>
            </a:r>
          </a:p>
          <a:p>
            <a:r>
              <a:rPr lang="da-DK" sz="2000" dirty="0">
                <a:solidFill>
                  <a:schemeClr val="bg1"/>
                </a:solidFill>
              </a:rPr>
              <a:t>Div. havne-udvidelser</a:t>
            </a:r>
          </a:p>
          <a:p>
            <a:r>
              <a:rPr lang="da-DK" sz="2000" dirty="0">
                <a:solidFill>
                  <a:schemeClr val="bg1"/>
                </a:solidFill>
              </a:rPr>
              <a:t>Kattegatforbindelsen</a:t>
            </a:r>
          </a:p>
          <a:p>
            <a:r>
              <a:rPr lang="da-DK" sz="2000" dirty="0">
                <a:solidFill>
                  <a:schemeClr val="bg1"/>
                </a:solidFill>
              </a:rPr>
              <a:t>Lynetteholm, med Østlig Ringvej &amp; M5</a:t>
            </a:r>
          </a:p>
          <a:p>
            <a:r>
              <a:rPr lang="da-DK" sz="2000" dirty="0">
                <a:solidFill>
                  <a:schemeClr val="bg1"/>
                </a:solidFill>
              </a:rPr>
              <a:t>…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16AA27A-0CEF-40C8-B82F-7573820D62A3}"/>
              </a:ext>
            </a:extLst>
          </p:cNvPr>
          <p:cNvSpPr txBox="1"/>
          <p:nvPr/>
        </p:nvSpPr>
        <p:spPr>
          <a:xfrm>
            <a:off x="1604202" y="5169656"/>
            <a:ext cx="8983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400" i="1" dirty="0">
                <a:sym typeface="Wingdings" panose="05000000000000000000" pitchFamily="2" charset="2"/>
              </a:rPr>
              <a:t> </a:t>
            </a:r>
            <a:r>
              <a:rPr lang="da-DK" sz="2400" i="1" dirty="0"/>
              <a:t>Hvor skal vi bruge vores CO2-budget, vores fysiske ressourcer og vores arbejdskraft (politikere, embedsværk, private virksomheder)?</a:t>
            </a:r>
          </a:p>
        </p:txBody>
      </p:sp>
      <p:sp>
        <p:nvSpPr>
          <p:cNvPr id="3" name="Pil: venstre-højre 2">
            <a:extLst>
              <a:ext uri="{FF2B5EF4-FFF2-40B4-BE49-F238E27FC236}">
                <a16:creationId xmlns:a16="http://schemas.microsoft.com/office/drawing/2014/main" id="{E4C5C1D5-2E3A-48EF-A92C-5BC54996C512}"/>
              </a:ext>
            </a:extLst>
          </p:cNvPr>
          <p:cNvSpPr/>
          <p:nvPr/>
        </p:nvSpPr>
        <p:spPr>
          <a:xfrm>
            <a:off x="5652406" y="2980333"/>
            <a:ext cx="887187" cy="500743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08F707-530F-4DE4-EA14-C52ACBC7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00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73D54-C7B9-C1E3-F198-1A301C40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CONCITO analyserer derfor Danmarks tilgang til infrastruktur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00440CC-EF85-F80F-B1C9-11FA5A1C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799"/>
            <a:ext cx="7903029" cy="4799719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inherit"/>
              </a:rPr>
              <a:t>Analysen skal: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inherit"/>
              </a:rPr>
              <a:t>Belyse de klimamæssige konsekvenser, som infrastrukturanlæg kan have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inherit"/>
              </a:rPr>
              <a:t>Opregne de klimapolitiske rammer for at vurdere projekternes effekter og betydning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inherit"/>
              </a:rPr>
              <a:t>Sammenfatte de eksisterende rammer for beslutninger om infrastruktur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inherit"/>
              </a:rPr>
              <a:t>Diskutere udfordringer ved og metoder til at omsætte de klimapolitiske mål i rammer og krav til infrastrukturprojekter, herunder brugen af forudsætninger (for eksempel med hensyn til trafikvækst), som konflikter med vores klimamål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inherit"/>
              </a:rPr>
              <a:t>Foreslå en række principper der kan sikre tilstrækkelig hensyntagen til klima i planlægning og prioritering af infrastruktur, både allerede besluttede projekter og mulige nye projekter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inherit"/>
              </a:rPr>
              <a:t>Drøfte om principperne med fordel kan udmøntes i tre klimastrategiske vurderingsniveauer</a:t>
            </a:r>
            <a:r>
              <a:rPr lang="da-DK" sz="2000" dirty="0">
                <a:solidFill>
                  <a:srgbClr val="000000"/>
                </a:solidFill>
                <a:latin typeface="inherit"/>
              </a:rPr>
              <a:t>: ‘Om’, ‘hvornår’ og ‘hvordan’</a:t>
            </a:r>
            <a:endParaRPr lang="da-DK" sz="20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915AF65-1343-76FA-10C4-2CF2D1A2553F}"/>
              </a:ext>
            </a:extLst>
          </p:cNvPr>
          <p:cNvSpPr txBox="1"/>
          <p:nvPr/>
        </p:nvSpPr>
        <p:spPr>
          <a:xfrm>
            <a:off x="838200" y="6275250"/>
            <a:ext cx="8531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>
                <a:hlinkClick r:id="rId2"/>
              </a:rPr>
              <a:t>https://klimamonitor.dk/debat/art8872000/Politikerne-er-vilde-med-veje-og-broer-men-de-b%C3%B8r-stoppe-med-at-ignorere-klimabelastningen</a:t>
            </a:r>
            <a:r>
              <a:rPr lang="da-DK" sz="1000"/>
              <a:t> </a:t>
            </a:r>
          </a:p>
        </p:txBody>
      </p:sp>
      <p:sp>
        <p:nvSpPr>
          <p:cNvPr id="4" name="Pil: pentagon 3">
            <a:extLst>
              <a:ext uri="{FF2B5EF4-FFF2-40B4-BE49-F238E27FC236}">
                <a16:creationId xmlns:a16="http://schemas.microsoft.com/office/drawing/2014/main" id="{D5970E13-05E4-7700-65B4-DB29DDF24653}"/>
              </a:ext>
            </a:extLst>
          </p:cNvPr>
          <p:cNvSpPr/>
          <p:nvPr/>
        </p:nvSpPr>
        <p:spPr>
          <a:xfrm rot="5400000">
            <a:off x="9329962" y="683690"/>
            <a:ext cx="1515260" cy="2518558"/>
          </a:xfrm>
          <a:prstGeom prst="homePlate">
            <a:avLst>
              <a:gd name="adj" fmla="val 20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pentagon 6">
            <a:extLst>
              <a:ext uri="{FF2B5EF4-FFF2-40B4-BE49-F238E27FC236}">
                <a16:creationId xmlns:a16="http://schemas.microsoft.com/office/drawing/2014/main" id="{635EF1E1-B6B5-F4BE-B63F-58B0620237EB}"/>
              </a:ext>
            </a:extLst>
          </p:cNvPr>
          <p:cNvSpPr/>
          <p:nvPr/>
        </p:nvSpPr>
        <p:spPr>
          <a:xfrm rot="5400000">
            <a:off x="9336891" y="2367949"/>
            <a:ext cx="1515259" cy="2518558"/>
          </a:xfrm>
          <a:prstGeom prst="homePlate">
            <a:avLst>
              <a:gd name="adj" fmla="val 20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l: pentagon 7">
            <a:extLst>
              <a:ext uri="{FF2B5EF4-FFF2-40B4-BE49-F238E27FC236}">
                <a16:creationId xmlns:a16="http://schemas.microsoft.com/office/drawing/2014/main" id="{ADDB0AC3-511E-9BBB-2F13-F74334967DAD}"/>
              </a:ext>
            </a:extLst>
          </p:cNvPr>
          <p:cNvSpPr/>
          <p:nvPr/>
        </p:nvSpPr>
        <p:spPr>
          <a:xfrm rot="5400000">
            <a:off x="9329962" y="4052208"/>
            <a:ext cx="1515260" cy="2518558"/>
          </a:xfrm>
          <a:prstGeom prst="homePlate">
            <a:avLst>
              <a:gd name="adj" fmla="val 20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32C33B6-CA44-E496-5EA8-96FA150A94F2}"/>
              </a:ext>
            </a:extLst>
          </p:cNvPr>
          <p:cNvSpPr txBox="1"/>
          <p:nvPr/>
        </p:nvSpPr>
        <p:spPr>
          <a:xfrm>
            <a:off x="8425542" y="1218543"/>
            <a:ext cx="286689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 algn="ctr" fontAlgn="base"/>
            <a:r>
              <a:rPr lang="da-DK" sz="1200" b="0" i="0" dirty="0">
                <a:solidFill>
                  <a:srgbClr val="000000"/>
                </a:solidFill>
                <a:effectLst/>
                <a:latin typeface="inherit"/>
              </a:rPr>
              <a:t>’</a:t>
            </a:r>
            <a:r>
              <a:rPr lang="da-DK" sz="1200" b="1" i="0" dirty="0">
                <a:solidFill>
                  <a:srgbClr val="000000"/>
                </a:solidFill>
                <a:effectLst/>
                <a:latin typeface="inherit"/>
              </a:rPr>
              <a:t>Om</a:t>
            </a:r>
            <a:r>
              <a:rPr lang="da-DK" sz="1200" b="0" i="0" dirty="0">
                <a:solidFill>
                  <a:srgbClr val="000000"/>
                </a:solidFill>
                <a:effectLst/>
                <a:latin typeface="inherit"/>
              </a:rPr>
              <a:t>’ planer og projekter overhovedet bør gennemføres i lyset af klimamål og rammer (og derfor bør </a:t>
            </a:r>
            <a:r>
              <a:rPr lang="da-DK" sz="1200" b="0" i="0">
                <a:solidFill>
                  <a:srgbClr val="000000"/>
                </a:solidFill>
                <a:effectLst/>
                <a:latin typeface="inherit"/>
              </a:rPr>
              <a:t>undergå nærmere analyse)</a:t>
            </a:r>
            <a:endParaRPr lang="da-DK" sz="12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471C239-AEDD-7CE2-D041-AD69C0988BC6}"/>
              </a:ext>
            </a:extLst>
          </p:cNvPr>
          <p:cNvSpPr txBox="1"/>
          <p:nvPr/>
        </p:nvSpPr>
        <p:spPr>
          <a:xfrm>
            <a:off x="8436428" y="2913326"/>
            <a:ext cx="2866900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lvl="1" indent="0" algn="ctr" fontAlgn="base">
              <a:buNone/>
            </a:pPr>
            <a:r>
              <a:rPr lang="da-DK" sz="1200" b="0" i="0" dirty="0">
                <a:solidFill>
                  <a:srgbClr val="000000"/>
                </a:solidFill>
                <a:effectLst/>
                <a:latin typeface="inherit"/>
              </a:rPr>
              <a:t>’</a:t>
            </a:r>
            <a:r>
              <a:rPr lang="da-DK" sz="1200" b="1" i="0" dirty="0">
                <a:solidFill>
                  <a:srgbClr val="000000"/>
                </a:solidFill>
                <a:effectLst/>
                <a:latin typeface="inherit"/>
              </a:rPr>
              <a:t>Hvornår</a:t>
            </a:r>
            <a:r>
              <a:rPr lang="da-DK" sz="1200" b="0" i="0" dirty="0">
                <a:solidFill>
                  <a:srgbClr val="000000"/>
                </a:solidFill>
                <a:effectLst/>
                <a:latin typeface="inherit"/>
              </a:rPr>
              <a:t>’ planer og projekter er mest hensigtsmæssige at gennemføre i lyset af teknologisk udvikling af transportmidler, energiforsyning og infrastruktur i retning af lavere klimapåvirkning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16F490F-C0F9-81F2-EB98-40563CAE7AD4}"/>
              </a:ext>
            </a:extLst>
          </p:cNvPr>
          <p:cNvSpPr txBox="1"/>
          <p:nvPr/>
        </p:nvSpPr>
        <p:spPr>
          <a:xfrm>
            <a:off x="8458200" y="4597585"/>
            <a:ext cx="2866899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lvl="1" indent="0" algn="ctr" fontAlgn="base">
              <a:buNone/>
            </a:pPr>
            <a:r>
              <a:rPr lang="da-DK" sz="1200" b="1" i="0" dirty="0">
                <a:solidFill>
                  <a:srgbClr val="000000"/>
                </a:solidFill>
                <a:effectLst/>
                <a:latin typeface="inherit"/>
              </a:rPr>
              <a:t>’Hvordan</a:t>
            </a:r>
            <a:r>
              <a:rPr lang="da-DK" sz="1200" b="0" i="0" dirty="0">
                <a:solidFill>
                  <a:srgbClr val="000000"/>
                </a:solidFill>
                <a:effectLst/>
                <a:latin typeface="inherit"/>
              </a:rPr>
              <a:t>’ aktuelle relevante projekter bør gennemføres, herunder opstilling af konkrete klimakrav til udbud af anlægsopgaver, drift og anvendelse, således at der også sker en innovation i anlægssektoren til gavn for både Danmark og resten af verden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BC1760-82AD-BF2C-1FB4-416918B9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9BB-D6E6-49EB-AAA9-C5B45B8A252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92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EF1E4393-A2EB-4431-A917-969F259E22FB}" vid="{2BC63716-E84A-4B92-B595-4901B289D0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66D37CE5A4964880F7E9E15856C967" ma:contentTypeVersion="16" ma:contentTypeDescription="Opret et nyt dokument." ma:contentTypeScope="" ma:versionID="dfa9a558a7c560bc6f73b352f8e1df7a">
  <xsd:schema xmlns:xsd="http://www.w3.org/2001/XMLSchema" xmlns:xs="http://www.w3.org/2001/XMLSchema" xmlns:p="http://schemas.microsoft.com/office/2006/metadata/properties" xmlns:ns2="ce7eb70e-ce64-458a-9aec-1c147ecc91f1" xmlns:ns3="4302f46b-67ed-4719-89e3-910f5df41b51" targetNamespace="http://schemas.microsoft.com/office/2006/metadata/properties" ma:root="true" ma:fieldsID="b458058022d3bd57d11b7d2d1b33ed74" ns2:_="" ns3:_="">
    <xsd:import namespace="ce7eb70e-ce64-458a-9aec-1c147ecc91f1"/>
    <xsd:import namespace="4302f46b-67ed-4719-89e3-910f5df41b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eb70e-ce64-458a-9aec-1c147ecc9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f46b-67ed-4719-89e3-910f5df41b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c50c53-9d34-46b6-b9dd-fb373bedad7d}" ma:internalName="TaxCatchAll" ma:showField="CatchAllData" ma:web="4302f46b-67ed-4719-89e3-910f5df4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02f46b-67ed-4719-89e3-910f5df41b51">
      <UserInfo>
        <DisplayName>Susanne Krawack</DisplayName>
        <AccountId>47</AccountId>
        <AccountType/>
      </UserInfo>
    </SharedWithUsers>
    <lcf76f155ced4ddcb4097134ff3c332f xmlns="ce7eb70e-ce64-458a-9aec-1c147ecc91f1">
      <Terms xmlns="http://schemas.microsoft.com/office/infopath/2007/PartnerControls"/>
    </lcf76f155ced4ddcb4097134ff3c332f>
    <TaxCatchAll xmlns="4302f46b-67ed-4719-89e3-910f5df41b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2F6442-0D6A-4587-A8FB-A6DAE024F22D}"/>
</file>

<file path=customXml/itemProps2.xml><?xml version="1.0" encoding="utf-8"?>
<ds:datastoreItem xmlns:ds="http://schemas.openxmlformats.org/officeDocument/2006/customXml" ds:itemID="{F88879F5-8566-4703-99E8-8722E3EF53D2}">
  <ds:schemaRefs>
    <ds:schemaRef ds:uri="40a5ce3d-3115-4cc2-b82e-b445ca4cf884"/>
    <ds:schemaRef ds:uri="5b996eb7-ff78-4421-bb70-54891c7c53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C9D59F-350F-4DDF-A4F7-7DBA771740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Præsentationsskabelon2019_dk</Template>
  <TotalTime>4602</TotalTime>
  <Words>875</Words>
  <Application>Microsoft Office PowerPoint</Application>
  <PresentationFormat>Widescreen</PresentationFormat>
  <Paragraphs>103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Courier New</vt:lpstr>
      <vt:lpstr>Georgia</vt:lpstr>
      <vt:lpstr>inherit</vt:lpstr>
      <vt:lpstr>Office-tema</vt:lpstr>
      <vt:lpstr>Hvilken infrastruktur skal vi fokusere på i de kommende år?</vt:lpstr>
      <vt:lpstr>Danmarks grønne tænketank CONCITO  - kort fortalt</vt:lpstr>
      <vt:lpstr>En ændret global virkelighed</vt:lpstr>
      <vt:lpstr>IPCC: Vi er på vej mod 3,2 graders temperaturstigning - det skal vi undgå!</vt:lpstr>
      <vt:lpstr>Vi skal vænne os til at tænke i CO2-budget – hvert ton tæller</vt:lpstr>
      <vt:lpstr>EU skal være klimaneutralt i 2050 og vi skal endnu tidligere – transporten skal derfor omstille hurtigere</vt:lpstr>
      <vt:lpstr>Klimahandling vil dæmpe transporten og frigøre ressourcer</vt:lpstr>
      <vt:lpstr>Vi får brug for at prioritere mellem nye, klimarelaterede projekter og traditionelle udviklingsprojekter</vt:lpstr>
      <vt:lpstr>CONCITO analyserer derfor Danmarks tilgang til infrastruktur</vt:lpstr>
      <vt:lpstr>Projektet i forhold til Aarhus Kommunes klimaplan</vt:lpstr>
      <vt:lpstr>Relevante klimamæssige overvejelser for Aarhus Kommune, som ejer af Aarhus Havn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Klimavenlig transport i hverdagen og på ferier</dc:title>
  <dc:creator>Henrik</dc:creator>
  <cp:lastModifiedBy>Søren Have</cp:lastModifiedBy>
  <cp:revision>3</cp:revision>
  <dcterms:created xsi:type="dcterms:W3CDTF">2021-08-31T17:08:56Z</dcterms:created>
  <dcterms:modified xsi:type="dcterms:W3CDTF">2022-10-25T10:40:49Z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0x010100F666D37CE5A4964880F7E9E15856C967</vt:lpwstr>
  </property>
  <property fmtid="{D5CDD505-2E9C-101B-9397-08002B2CF9AE}" pid="3" name="MediaServiceImageTags">
    <vt:lpwstr/>
  </property>
</Properties>
</file>