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 id="2147483648" r:id="rId5"/>
  </p:sldMasterIdLst>
  <p:notesMasterIdLst>
    <p:notesMasterId r:id="rId20"/>
  </p:notesMasterIdLst>
  <p:sldIdLst>
    <p:sldId id="399" r:id="rId6"/>
    <p:sldId id="466" r:id="rId7"/>
    <p:sldId id="385" r:id="rId8"/>
    <p:sldId id="465" r:id="rId9"/>
    <p:sldId id="392" r:id="rId10"/>
    <p:sldId id="391" r:id="rId11"/>
    <p:sldId id="474" r:id="rId12"/>
    <p:sldId id="312" r:id="rId13"/>
    <p:sldId id="322" r:id="rId14"/>
    <p:sldId id="301" r:id="rId15"/>
    <p:sldId id="302" r:id="rId16"/>
    <p:sldId id="470" r:id="rId17"/>
    <p:sldId id="472" r:id="rId18"/>
    <p:sldId id="469" r:id="rId19"/>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61D9"/>
    <a:srgbClr val="849D52"/>
    <a:srgbClr val="79B440"/>
    <a:srgbClr val="D22D2E"/>
    <a:srgbClr val="8B6B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FAFB4B-F21E-4F16-BBEC-C9E9179EB095}" v="11" dt="2022-10-24T17:08:28.2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74"/>
  </p:normalViewPr>
  <p:slideViewPr>
    <p:cSldViewPr snapToGrid="0">
      <p:cViewPr varScale="1">
        <p:scale>
          <a:sx n="114" d="100"/>
          <a:sy n="114" d="100"/>
        </p:scale>
        <p:origin x="414" y="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6DF4B5-9AA4-4838-A8EE-C2D973EBB36A}" type="datetimeFigureOut">
              <a:rPr lang="da-DK" smtClean="0"/>
              <a:t>24-10-2022</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840461-B8D7-481A-8045-77E52820E8B3}" type="slidenum">
              <a:rPr lang="da-DK" smtClean="0"/>
              <a:t>‹nr.›</a:t>
            </a:fld>
            <a:endParaRPr lang="da-DK"/>
          </a:p>
        </p:txBody>
      </p:sp>
    </p:spTree>
    <p:extLst>
      <p:ext uri="{BB962C8B-B14F-4D97-AF65-F5344CB8AC3E}">
        <p14:creationId xmlns:p14="http://schemas.microsoft.com/office/powerpoint/2010/main" val="1033562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586EC4E-DAA9-4BC8-9B0F-F953CEEB1888}" type="slidenum">
              <a:rPr lang="da-DK" smtClean="0"/>
              <a:t>1</a:t>
            </a:fld>
            <a:endParaRPr lang="da-DK"/>
          </a:p>
        </p:txBody>
      </p:sp>
    </p:spTree>
    <p:extLst>
      <p:ext uri="{BB962C8B-B14F-4D97-AF65-F5344CB8AC3E}">
        <p14:creationId xmlns:p14="http://schemas.microsoft.com/office/powerpoint/2010/main" val="473343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b="1"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BLIVER STÅENDE under debatten</a:t>
            </a:r>
          </a:p>
          <a:p>
            <a:pPr>
              <a:lnSpc>
                <a:spcPct val="107000"/>
              </a:lnSpc>
              <a:spcAft>
                <a:spcPts val="800"/>
              </a:spcAft>
            </a:pPr>
            <a:endParaRPr lang="da-DK" sz="1200" b="1"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da-DK" sz="1200" b="1"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Miljøkonsekvensrapporten</a:t>
            </a: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Rapporten indeholder en omfattende vurdering af havmiljøet, som viser, at havmiljøets tilstand ikke bliver forværret som følge af havneudvidelsen.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Vurderingen er blevet gennemgået af myndighederne, som er Aarhus Kommune og Trafikstyrelsen, som er nået frem til, at rapporten er fyldestgørende i forhold til det aftalte om afgrænsning og indhold.</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Begge myndigheder har dog - bl.a. på baggrund af de indkomne høringssvar - bedt om mere materiale og analyser. Dette materiale vil indgå i det videre arbejde frem mod den politiske behandling.</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b="1"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Generelt</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Der var især to temaer i debatten. Det ene tema er havmiljøets tilstand og den måde, havneudvidelsen påvirker det. Det andet er de lokale konsekvenser af klapning.</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b="1">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Havmiljøets tilstand generelt</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Mange mødedeltagere er bekymrede for havmiljøet. De konstaterer, at det generelt er i en dårlig tilstand, og der er frygt for, at havneudvidelsen forværrer situationen. Flere nævner målsætningerne i vandplanen og er usikre på, om de kan overholdes. Det er Trafikstyrelsen, som er myndighed i forhold til vandplanerne og skal sikre, at målsætningerne holdes.</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Blandt flere af mødedeltagerne er der et ønske om, at kommende aktiviteter og projekter i forbindelse med Aarhusbugten skal gøre havmiljøet bedre, ikke værre.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Havbunden og den marine natur bliver påvirket af havneudvidelsen. Det sker, hvor man bygger nyt ovenpå den nuværende havbund. Og det sker, hvor man med klapning placerer materiale på havbunden.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Bygningen af de nye anlæg på havnen sker ovenpå en havbund, som er den mest almindelige form for marin natur. Den havbund, som forstyrres med klapning, er fattig på arter og individer og muligvis påvirket af perioder med iltsvind.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Det er </a:t>
            </a:r>
            <a:r>
              <a:rPr lang="da-DK" sz="1200" spc="65" err="1">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COWI’s</a:t>
            </a: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erfaring fra andre anlæg, at havmiljøet bliver genskabt indenfor få år. Nogle steder bliver det forbedret. COWI har eksempelvis overvåget havmiljøet efter bygningen af Storebæltsforbindelsen.</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Karen Timmermann deltog som ekstern fagperson i temamødet. Hun nævner i forhold til bunddyr, at der kan ske andre skader end dem, som medfører bunddyrenes død. Karen Timmermann mener, at den type skader bør indgå i vurderingen, selvom de sjældent vurderes i miljøkonsekvensrapporten.</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b="1">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b="1">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Klapning og de lokale konsekvenser</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Miljøstyrelsen er myndighed vedrørende klapning, som er reguleret af flere forskellige love.</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Klapning er en metode, der bruges til at bortskaffe havbund. Det kan være som led i havnens drift, når sejlrender eller havnebassiner sander til. Det kan også være en del af et anlægsarbejde som ved en havneudvidelse. Her er noget af havbunden blød og uden bæreevne. Den skal væk, før man kan bygge nyt ovenpå havbunden. Derfor er klapning en del af projektforslaget vedrørende en havneudvidelse i Aarhus.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Aarhus Havn har ændret i projektet undervejs. Det er helt almindeligt, at det sker undervejs i en miljøvurderingsproces. Her besluttede havnen, at sejlrenden ikke skal uddybes, så klapningsmængderne reduceres fra 4,9 </a:t>
            </a:r>
            <a:r>
              <a:rPr lang="da-DK" sz="1200" spc="65" err="1">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mio</a:t>
            </a: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kubikmeter til 1,8 </a:t>
            </a:r>
            <a:r>
              <a:rPr lang="da-DK" sz="1200" spc="65" err="1">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mio</a:t>
            </a: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kubikmeter. Det betyder, at mængden af materiale, som skal klappes, er væsentligt mindre end i det oprindelige projekt.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På temamødet om havmiljø deltog COWI og tre eksterne fagpersoner indenfor havmiljø. Ingen af de eksterne fagpersoner har specifik viden om klapning, men er eksperter på forskellige emner inden for havmiljøet.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Stiig Markager bidrog med antagelser om, hvordan næringsstoffer frigøres til vandsøjlen som følge af klapningen. Hans antagelser er anderledes end det, som COWI har fremlagt i VVM-rapporten.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Martin Mørk udtalte sig om vurderingen af spredning af tungmetaller. Spredningen kan ske, når man flytter havbund, der måske er forurenet. Forureningen stammer blandt andet fra tidligere tiders produkter til bekæmpelse af alger. Martin Mørk har tidligere fulgt anlægsprojekter på Aarhus Havn. Her har han målt på frigivelsen af tungmetaller. Målingerne har vist acceptable niveauer.</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Martin Mørk forklarede, at det er bedst at bortskaffe havbund med tungmetaller på land. Det er imidlertid dyrere og giver mere transport end klapning til søs. Derfor bruges metoden kun, når forureningen er større end de fastlagte grænseværdier.</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Ålegræs er af de naturtyper, som skal beskyttes. Ålegræsset er sårbart, fordi det har brug for lys. Hvis lysmængden bliver reduceret i længere tid, kan ålegræsset dø. Klapning kan reducere lysmængden i en periode.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Der er ikke ålegræs på det sted, hvor der skal ske klapning i forbindelse med havneudvidelsen, men der er ålegræs umiddelbart syd for klappladsen. COWI har derfor set på, hvor længe der vil være skygge på grund af klapningen, og om det giver fare for, at ålegræsset dør.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Skyggepåvirkningen vil være af kort varighed, og COWI vurderer, at der ikke er fare for, at ålegræs dør.</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Det er Trafikstyrelsen, der er myndighed og skal give tilladelse til at fylde søterritorium op til havneudvidelsen. Tilladelsen er betinget af, at Miljøstyrelsen giver tilladelse til klapning. Derfor har Trafikstyrelsen bedt Aarhus Havn om et supplement til miljøkonsekvensrapporten vedrørende klapning.</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dsholder til slidenummer 3"/>
          <p:cNvSpPr>
            <a:spLocks noGrp="1"/>
          </p:cNvSpPr>
          <p:nvPr>
            <p:ph type="sldNum" sz="quarter" idx="5"/>
          </p:nvPr>
        </p:nvSpPr>
        <p:spPr/>
        <p:txBody>
          <a:bodyPr/>
          <a:lstStyle/>
          <a:p>
            <a:fld id="{89B01ABF-6027-4FE4-9CB9-6ED8BF8F9C92}" type="slidenum">
              <a:rPr lang="da-DK" smtClean="0"/>
              <a:t>10</a:t>
            </a:fld>
            <a:endParaRPr lang="da-DK"/>
          </a:p>
        </p:txBody>
      </p:sp>
    </p:spTree>
    <p:extLst>
      <p:ext uri="{BB962C8B-B14F-4D97-AF65-F5344CB8AC3E}">
        <p14:creationId xmlns:p14="http://schemas.microsoft.com/office/powerpoint/2010/main" val="3507280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spc="65">
                <a:solidFill>
                  <a:srgbClr val="333333"/>
                </a:solidFill>
                <a:effectLst/>
                <a:latin typeface="Arial" panose="020B0604020202020204" pitchFamily="34" charset="0"/>
                <a:ea typeface="Times New Roman" panose="02020603050405020304" pitchFamily="18" charset="0"/>
              </a:rPr>
              <a:t>Overordnet </a:t>
            </a:r>
            <a:endParaRPr lang="da-DK" sz="1200">
              <a:effectLst/>
              <a:latin typeface="Times New Roman" panose="02020603050405020304" pitchFamily="18" charset="0"/>
              <a:ea typeface="Times New Roman" panose="02020603050405020304" pitchFamily="18" charset="0"/>
            </a:endParaRPr>
          </a:p>
          <a:p>
            <a:r>
              <a:rPr lang="da-DK" sz="1200"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pPr marL="342900" lvl="0" indent="-342900" algn="l">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rPr>
              <a:t>Drøftelsen drejede sig både om den konkrete CO2-belastning som følge af havneudvidelsen og om den overordnede klimabelastning af kloden.</a:t>
            </a:r>
            <a:endParaRPr lang="da-DK" sz="1200">
              <a:effectLst/>
              <a:latin typeface="Times New Roman" panose="02020603050405020304" pitchFamily="18" charset="0"/>
              <a:ea typeface="Times New Roman" panose="02020603050405020304" pitchFamily="18" charset="0"/>
            </a:endParaRPr>
          </a:p>
          <a:p>
            <a:pPr algn="l"/>
            <a:r>
              <a:rPr lang="da-DK" sz="1200"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pPr marL="342900" lvl="0" indent="-342900" algn="l">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rPr>
              <a:t>I miljøkonsekvensrapporten er der en - i forhold til den byrådsgodkendte afgrænsning - fyldestgørende og godkendt vurdering af klimaaftrykket. </a:t>
            </a:r>
            <a:endParaRPr lang="da-DK" sz="1200">
              <a:effectLst/>
              <a:latin typeface="Times New Roman" panose="02020603050405020304" pitchFamily="18" charset="0"/>
              <a:ea typeface="Times New Roman" panose="02020603050405020304" pitchFamily="18" charset="0"/>
            </a:endParaRPr>
          </a:p>
          <a:p>
            <a:pPr algn="l"/>
            <a:r>
              <a:rPr lang="da-DK" sz="1200"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rPr>
              <a:t>Selve etableringen af yderhavnen vil give et stort aftryk på klimaet. Det er imidlertid et aftryk, som skal holdes op imod ønsket om, at transport på længere sigt skal foregå på en mere bæredygtig måde. </a:t>
            </a:r>
            <a:endParaRPr lang="da-DK" sz="1200">
              <a:effectLst/>
              <a:latin typeface="Times New Roman" panose="02020603050405020304" pitchFamily="18" charset="0"/>
              <a:ea typeface="Times New Roman" panose="02020603050405020304" pitchFamily="18" charset="0"/>
            </a:endParaRPr>
          </a:p>
          <a:p>
            <a:pPr algn="l"/>
            <a:r>
              <a:rPr lang="da-DK" sz="1200"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rPr>
              <a:t>Derfor er det ikke praktisk muligt at beregne en præcis, samlet nettovirkning på klimaet over en årrække. Til det er der for mange ubekendte faktorer, som vil ændre og udvikle sig over tid.</a:t>
            </a:r>
            <a:endParaRPr lang="da-DK" sz="1200">
              <a:effectLst/>
              <a:latin typeface="Times New Roman" panose="02020603050405020304" pitchFamily="18" charset="0"/>
              <a:ea typeface="Times New Roman" panose="02020603050405020304" pitchFamily="18" charset="0"/>
            </a:endParaRPr>
          </a:p>
          <a:p>
            <a:pPr algn="l"/>
            <a:r>
              <a:rPr lang="da-DK" sz="1200" b="1"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r>
              <a:rPr lang="da-DK" sz="1200" b="1" spc="65">
                <a:solidFill>
                  <a:srgbClr val="333333"/>
                </a:solidFill>
                <a:effectLst/>
                <a:latin typeface="Arial" panose="020B0604020202020204" pitchFamily="34" charset="0"/>
                <a:ea typeface="Times New Roman" panose="02020603050405020304" pitchFamily="18" charset="0"/>
              </a:rPr>
              <a:t>CO2-udledningen i forbindelse med etableringen</a:t>
            </a:r>
            <a:r>
              <a:rPr lang="da-DK" sz="1200"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r>
              <a:rPr lang="da-DK" sz="1200"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pPr marL="342900" lvl="0" indent="-342900" algn="l">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rPr>
              <a:t>Vil det være meningsfuldt at fastlægge et loft over udledningen i anlægsfasen? </a:t>
            </a:r>
            <a:endParaRPr lang="da-DK" sz="1200">
              <a:effectLst/>
              <a:latin typeface="Times New Roman" panose="02020603050405020304" pitchFamily="18" charset="0"/>
              <a:ea typeface="Times New Roman" panose="02020603050405020304" pitchFamily="18" charset="0"/>
            </a:endParaRPr>
          </a:p>
          <a:p>
            <a:pPr algn="l"/>
            <a:r>
              <a:rPr lang="da-DK" sz="1200"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rPr>
              <a:t>Der arbejdes foreløbig med estimater over udledningen. Når anlægsarbejdet er i gang, bliver udledningen løbende genberegnet, så der kan arbejdes med opdaterede og reelle tal igennem etableringsfasen.</a:t>
            </a:r>
            <a:endParaRPr lang="da-DK" sz="1200">
              <a:effectLst/>
              <a:latin typeface="Times New Roman" panose="02020603050405020304" pitchFamily="18" charset="0"/>
              <a:ea typeface="Times New Roman" panose="02020603050405020304" pitchFamily="18" charset="0"/>
            </a:endParaRPr>
          </a:p>
          <a:p>
            <a:pPr algn="l"/>
            <a:r>
              <a:rPr lang="da-DK" sz="1200"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pPr marL="342900" lvl="0" indent="-342900" algn="l">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rPr>
              <a:t>Aarhus Havn oplyste i forlængelse heraf, at man arbejder med modeller for at holde udledningen lav i anlægsfasen. Havnen vil sætte en ”skyggepris” pr. ton udledt CO2 i udbudsmaterialet. </a:t>
            </a:r>
            <a:endParaRPr lang="da-DK" sz="1200">
              <a:effectLst/>
              <a:latin typeface="Times New Roman" panose="02020603050405020304" pitchFamily="18" charset="0"/>
              <a:ea typeface="Times New Roman" panose="02020603050405020304" pitchFamily="18" charset="0"/>
            </a:endParaRPr>
          </a:p>
          <a:p>
            <a:pPr algn="l"/>
            <a:r>
              <a:rPr lang="da-DK" sz="1200"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rPr>
              <a:t>På etableringen af molen forventer man en høj ”skyggepris” på 1.500 kr. pr. ton udledt CO2. Det vil gøre det vanskeligt for entreprenører med en høj CO2-udledning at vinde udbuddet. Havnen forventer, at denne mekanisme vil anspore til nye, kreative løsninger i anlægsarbejdet.</a:t>
            </a:r>
            <a:endParaRPr lang="da-DK" sz="1200">
              <a:effectLst/>
              <a:latin typeface="Times New Roman" panose="02020603050405020304" pitchFamily="18" charset="0"/>
              <a:ea typeface="Times New Roman" panose="02020603050405020304" pitchFamily="18" charset="0"/>
            </a:endParaRPr>
          </a:p>
          <a:p>
            <a:pPr algn="l"/>
            <a:r>
              <a:rPr lang="da-DK" sz="1200" b="1"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r>
              <a:rPr lang="da-DK" sz="1200" b="1" spc="65">
                <a:solidFill>
                  <a:srgbClr val="333333"/>
                </a:solidFill>
                <a:effectLst/>
                <a:latin typeface="Arial" panose="020B0604020202020204" pitchFamily="34" charset="0"/>
                <a:ea typeface="Times New Roman" panose="02020603050405020304" pitchFamily="18" charset="0"/>
              </a:rPr>
              <a:t>CO2-udledningen i forbindelse med driften</a:t>
            </a:r>
            <a:r>
              <a:rPr lang="da-DK" sz="1200"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r>
              <a:rPr lang="da-DK" sz="1200"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pPr marL="342900" lvl="0" indent="-342900" algn="l">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rPr>
              <a:t>COWI har beregnet CO2-udledningerne i driftsfasen på baggrund af erfaringstal. Denne metode er godkendt af myndighederne.</a:t>
            </a:r>
            <a:endParaRPr lang="da-DK" sz="1200">
              <a:effectLst/>
              <a:latin typeface="Times New Roman" panose="02020603050405020304" pitchFamily="18" charset="0"/>
              <a:ea typeface="Times New Roman" panose="02020603050405020304" pitchFamily="18" charset="0"/>
            </a:endParaRPr>
          </a:p>
          <a:p>
            <a:pPr algn="l"/>
            <a:r>
              <a:rPr lang="da-DK" sz="1200"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pPr marL="342900" lvl="0" indent="-342900" algn="l">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rPr>
              <a:t>På temamødet efterlyste nogle deltagere flere beregninger af klimaaftrykket i driftsfasen. Dette er også et ønske både i høringssvar og i den offentlige debat. Derfor supplerer Aarhus Havn nu materialet med flere beregninger. </a:t>
            </a:r>
            <a:endParaRPr lang="da-DK" sz="1200">
              <a:effectLst/>
              <a:latin typeface="Times New Roman" panose="02020603050405020304" pitchFamily="18" charset="0"/>
              <a:ea typeface="Times New Roman" panose="02020603050405020304" pitchFamily="18" charset="0"/>
            </a:endParaRPr>
          </a:p>
          <a:p>
            <a:pPr algn="l"/>
            <a:r>
              <a:rPr lang="da-DK" sz="1200"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r>
              <a:rPr lang="da-DK" sz="1200" b="1" spc="65">
                <a:solidFill>
                  <a:srgbClr val="333333"/>
                </a:solidFill>
                <a:effectLst/>
                <a:latin typeface="Arial" panose="020B0604020202020204" pitchFamily="34" charset="0"/>
                <a:ea typeface="Times New Roman" panose="02020603050405020304" pitchFamily="18" charset="0"/>
              </a:rPr>
              <a:t>Generel diskussion af klimaforhold, vækst og smart planlægning</a:t>
            </a:r>
            <a:endParaRPr lang="da-DK" sz="1200">
              <a:effectLst/>
              <a:latin typeface="Times New Roman" panose="02020603050405020304" pitchFamily="18" charset="0"/>
              <a:ea typeface="Times New Roman" panose="02020603050405020304" pitchFamily="18" charset="0"/>
            </a:endParaRPr>
          </a:p>
          <a:p>
            <a:pPr algn="l"/>
            <a:r>
              <a:rPr lang="da-DK" sz="1200" b="1"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rPr>
              <a:t>Niels Aagaards oplæg satte denne debat i gang. Hans pointe er, at vi ikke kan tillade os at se isoleret på store, lokale anlægsprojekter. Vi bør stille spørgsmålet: ”hvordan gavner dette projekt klimaet?”, i stedet for at spørge: ”hvordan gør dette projekt mindst mulig skade på klimaet?”</a:t>
            </a:r>
            <a:endParaRPr lang="da-DK" sz="1200">
              <a:effectLst/>
              <a:latin typeface="Times New Roman" panose="02020603050405020304" pitchFamily="18" charset="0"/>
              <a:ea typeface="Times New Roman" panose="02020603050405020304" pitchFamily="18" charset="0"/>
            </a:endParaRPr>
          </a:p>
          <a:p>
            <a:pPr algn="l"/>
            <a:r>
              <a:rPr lang="da-DK" sz="1200"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rPr>
              <a:t>Et tema i forlængelse heraf var fremtidens vækst. Hvor meget skal der vækstes? Hvordan og hvornår? </a:t>
            </a:r>
            <a:endParaRPr lang="da-DK" sz="1200">
              <a:effectLst/>
              <a:latin typeface="Times New Roman" panose="02020603050405020304" pitchFamily="18" charset="0"/>
              <a:ea typeface="Times New Roman" panose="02020603050405020304" pitchFamily="18" charset="0"/>
            </a:endParaRPr>
          </a:p>
          <a:p>
            <a:pPr algn="l"/>
            <a:r>
              <a:rPr lang="da-DK" sz="1200"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rPr>
              <a:t>Især containerhavnen bygger på en antagelse om, at den globale varetransport vil fortsætte med at stige. I forlængelse heraf blev det også drøftet, om en grøn omstilling af skibstransporten er realistisk.</a:t>
            </a:r>
            <a:endParaRPr lang="da-DK" sz="1200">
              <a:effectLst/>
              <a:latin typeface="Times New Roman" panose="02020603050405020304" pitchFamily="18" charset="0"/>
              <a:ea typeface="Times New Roman" panose="02020603050405020304" pitchFamily="18" charset="0"/>
            </a:endParaRPr>
          </a:p>
          <a:p>
            <a:pPr marL="457200" algn="l">
              <a:lnSpc>
                <a:spcPct val="107000"/>
              </a:lnSpc>
              <a:spcAft>
                <a:spcPts val="800"/>
              </a:spcAft>
            </a:pPr>
            <a:r>
              <a:rPr lang="da-DK" sz="1200" spc="65">
                <a:solidFill>
                  <a:srgbClr val="333333"/>
                </a:solidFill>
                <a:effectLst/>
                <a:latin typeface="Arial" panose="020B0604020202020204" pitchFamily="34" charset="0"/>
                <a:ea typeface="Calibri" panose="020F0502020204030204" pitchFamily="34" charset="0"/>
                <a:cs typeface="Times New Roman" panose="02020603050405020304" pitchFamily="18" charset="0"/>
              </a:rPr>
              <a:t>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rPr>
              <a:t>Det ledte til en helt overordnet diskussion af, hvilken by Aarhus skal være. Her blev der spurgt, om det er smart planlægning af Aarhus at udvide havnen?</a:t>
            </a:r>
            <a:endParaRPr lang="da-DK" sz="1200">
              <a:effectLst/>
              <a:latin typeface="Times New Roman" panose="02020603050405020304" pitchFamily="18" charset="0"/>
              <a:ea typeface="Times New Roman" panose="02020603050405020304" pitchFamily="18" charset="0"/>
            </a:endParaRPr>
          </a:p>
          <a:p>
            <a:endParaRPr lang="da-DK" sz="1200"/>
          </a:p>
        </p:txBody>
      </p:sp>
      <p:sp>
        <p:nvSpPr>
          <p:cNvPr id="4" name="Pladsholder til slidenummer 3"/>
          <p:cNvSpPr>
            <a:spLocks noGrp="1"/>
          </p:cNvSpPr>
          <p:nvPr>
            <p:ph type="sldNum" sz="quarter" idx="5"/>
          </p:nvPr>
        </p:nvSpPr>
        <p:spPr/>
        <p:txBody>
          <a:bodyPr/>
          <a:lstStyle/>
          <a:p>
            <a:fld id="{89B01ABF-6027-4FE4-9CB9-6ED8BF8F9C92}" type="slidenum">
              <a:rPr lang="da-DK" smtClean="0"/>
              <a:t>11</a:t>
            </a:fld>
            <a:endParaRPr lang="da-DK"/>
          </a:p>
        </p:txBody>
      </p:sp>
    </p:spTree>
    <p:extLst>
      <p:ext uri="{BB962C8B-B14F-4D97-AF65-F5344CB8AC3E}">
        <p14:creationId xmlns:p14="http://schemas.microsoft.com/office/powerpoint/2010/main" val="3463774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Byrådet har behandlet sagen fire gange siden 2018.</a:t>
            </a:r>
          </a:p>
          <a:p>
            <a:r>
              <a:rPr lang="da-DK"/>
              <a:t>Endelig behandling forventes i 4. kvartal 2022 eller 1. kvartal 2023</a:t>
            </a:r>
          </a:p>
          <a:p>
            <a:endParaRPr lang="da-DK"/>
          </a:p>
        </p:txBody>
      </p:sp>
      <p:sp>
        <p:nvSpPr>
          <p:cNvPr id="4" name="Pladsholder til slidenummer 3"/>
          <p:cNvSpPr>
            <a:spLocks noGrp="1"/>
          </p:cNvSpPr>
          <p:nvPr>
            <p:ph type="sldNum" sz="quarter" idx="5"/>
          </p:nvPr>
        </p:nvSpPr>
        <p:spPr/>
        <p:txBody>
          <a:bodyPr/>
          <a:lstStyle/>
          <a:p>
            <a:fld id="{B586EC4E-DAA9-4BC8-9B0F-F953CEEB1888}" type="slidenum">
              <a:rPr lang="da-DK" smtClean="0"/>
              <a:t>2</a:t>
            </a:fld>
            <a:endParaRPr lang="da-DK"/>
          </a:p>
        </p:txBody>
      </p:sp>
    </p:spTree>
    <p:extLst>
      <p:ext uri="{BB962C8B-B14F-4D97-AF65-F5344CB8AC3E}">
        <p14:creationId xmlns:p14="http://schemas.microsoft.com/office/powerpoint/2010/main" val="1831094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Aarhus Havn har ansøgt om 100 ha. i tilknytning til den eksisterende havn</a:t>
            </a:r>
          </a:p>
          <a:p>
            <a:r>
              <a:rPr lang="da-DK"/>
              <a:t>Aarhus Havn har aktuelt behov for ny containerterminal</a:t>
            </a:r>
          </a:p>
          <a:p>
            <a:r>
              <a:rPr lang="da-DK"/>
              <a:t>På sigt brug for plads til nye havnevirksomheder</a:t>
            </a:r>
          </a:p>
          <a:p>
            <a:r>
              <a:rPr lang="da-DK"/>
              <a:t>Biodiversitetsområde, ”Aarhus </a:t>
            </a:r>
            <a:r>
              <a:rPr lang="da-DK" err="1"/>
              <a:t>BlueLine</a:t>
            </a:r>
            <a:r>
              <a:rPr lang="da-DK"/>
              <a:t>” skal skabe ny natur. Offentlig adgang. </a:t>
            </a:r>
          </a:p>
        </p:txBody>
      </p:sp>
      <p:sp>
        <p:nvSpPr>
          <p:cNvPr id="4" name="Pladsholder til slidenummer 3"/>
          <p:cNvSpPr>
            <a:spLocks noGrp="1"/>
          </p:cNvSpPr>
          <p:nvPr>
            <p:ph type="sldNum" sz="quarter" idx="5"/>
          </p:nvPr>
        </p:nvSpPr>
        <p:spPr/>
        <p:txBody>
          <a:bodyPr/>
          <a:lstStyle/>
          <a:p>
            <a:fld id="{B586EC4E-DAA9-4BC8-9B0F-F953CEEB1888}" type="slidenum">
              <a:rPr lang="da-DK" smtClean="0"/>
              <a:t>3</a:t>
            </a:fld>
            <a:endParaRPr lang="da-DK"/>
          </a:p>
        </p:txBody>
      </p:sp>
    </p:spTree>
    <p:extLst>
      <p:ext uri="{BB962C8B-B14F-4D97-AF65-F5344CB8AC3E}">
        <p14:creationId xmlns:p14="http://schemas.microsoft.com/office/powerpoint/2010/main" val="2612265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Aarhus Havn har ansøgt om 100 ha. i tilknytning til den eksisterende havn</a:t>
            </a:r>
          </a:p>
          <a:p>
            <a:r>
              <a:rPr lang="da-DK"/>
              <a:t>Aarhus Havn har aktuelt behov for ny containerterminal</a:t>
            </a:r>
          </a:p>
          <a:p>
            <a:r>
              <a:rPr lang="da-DK"/>
              <a:t>På sigt brug for plads til nye havnevirksomheder</a:t>
            </a:r>
          </a:p>
          <a:p>
            <a:r>
              <a:rPr lang="da-DK"/>
              <a:t>Biodiversitetsområde, ”Aarhus </a:t>
            </a:r>
            <a:r>
              <a:rPr lang="da-DK" err="1"/>
              <a:t>BlueLine</a:t>
            </a:r>
            <a:r>
              <a:rPr lang="da-DK"/>
              <a:t>” skal skabe ny natur. Offentlig adgang. </a:t>
            </a:r>
          </a:p>
        </p:txBody>
      </p:sp>
      <p:sp>
        <p:nvSpPr>
          <p:cNvPr id="4" name="Pladsholder til slidenummer 3"/>
          <p:cNvSpPr>
            <a:spLocks noGrp="1"/>
          </p:cNvSpPr>
          <p:nvPr>
            <p:ph type="sldNum" sz="quarter" idx="5"/>
          </p:nvPr>
        </p:nvSpPr>
        <p:spPr/>
        <p:txBody>
          <a:bodyPr/>
          <a:lstStyle/>
          <a:p>
            <a:fld id="{B586EC4E-DAA9-4BC8-9B0F-F953CEEB1888}" type="slidenum">
              <a:rPr lang="da-DK" smtClean="0"/>
              <a:t>4</a:t>
            </a:fld>
            <a:endParaRPr lang="da-DK"/>
          </a:p>
        </p:txBody>
      </p:sp>
    </p:spTree>
    <p:extLst>
      <p:ext uri="{BB962C8B-B14F-4D97-AF65-F5344CB8AC3E}">
        <p14:creationId xmlns:p14="http://schemas.microsoft.com/office/powerpoint/2010/main" val="2612265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Fuld realisering af projektet kræver nye lokalplaner for delområde II</a:t>
            </a:r>
          </a:p>
          <a:p>
            <a:r>
              <a:rPr lang="da-DK"/>
              <a:t>Bebyggelsesprocent svarer til ca. 50, </a:t>
            </a:r>
          </a:p>
          <a:p>
            <a:r>
              <a:rPr lang="da-DK"/>
              <a:t>200.000 m2 giver rigelig byggemulighed på et område, med hovedanvendelse containerterminal. Containere tæller ikke med i opgørelsen af samlet byggemulighed. </a:t>
            </a:r>
          </a:p>
          <a:p>
            <a:r>
              <a:rPr lang="da-DK"/>
              <a:t>Der bygges højest på det centrale havneområde – trapper ned mod vandfladen</a:t>
            </a:r>
          </a:p>
          <a:p>
            <a:r>
              <a:rPr lang="da-DK"/>
              <a:t>Lokalplanens formål er i øvrigt at minimere det visuelle udtryk med farve- og materialeholdning, belysning og skiltning</a:t>
            </a:r>
          </a:p>
          <a:p>
            <a:r>
              <a:rPr lang="da-DK"/>
              <a:t>Kraner er på skinner, og skal kunne betjene hele kajen. De står der, hvor skibene er.</a:t>
            </a:r>
          </a:p>
          <a:p>
            <a:r>
              <a:rPr lang="da-DK"/>
              <a:t>Det </a:t>
            </a:r>
            <a:r>
              <a:rPr lang="da-DK" u="sng"/>
              <a:t>er</a:t>
            </a:r>
            <a:r>
              <a:rPr lang="da-DK"/>
              <a:t> en mulighed at forslå ændringer af højdebestemmelser til den endelige behandling af lokalplanen. </a:t>
            </a:r>
          </a:p>
          <a:p>
            <a:endParaRPr lang="da-DK"/>
          </a:p>
        </p:txBody>
      </p:sp>
      <p:sp>
        <p:nvSpPr>
          <p:cNvPr id="4" name="Pladsholder til slidenummer 3"/>
          <p:cNvSpPr>
            <a:spLocks noGrp="1"/>
          </p:cNvSpPr>
          <p:nvPr>
            <p:ph type="sldNum" sz="quarter" idx="5"/>
          </p:nvPr>
        </p:nvSpPr>
        <p:spPr/>
        <p:txBody>
          <a:bodyPr/>
          <a:lstStyle/>
          <a:p>
            <a:fld id="{B586EC4E-DAA9-4BC8-9B0F-F953CEEB1888}" type="slidenum">
              <a:rPr lang="da-DK" smtClean="0"/>
              <a:t>5</a:t>
            </a:fld>
            <a:endParaRPr lang="da-DK"/>
          </a:p>
        </p:txBody>
      </p:sp>
    </p:spTree>
    <p:extLst>
      <p:ext uri="{BB962C8B-B14F-4D97-AF65-F5344CB8AC3E}">
        <p14:creationId xmlns:p14="http://schemas.microsoft.com/office/powerpoint/2010/main" val="2907963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Teknik og Miljø behandler høringssvar efter vanlig procedure</a:t>
            </a:r>
          </a:p>
          <a:p>
            <a:endParaRPr lang="da-DK" dirty="0"/>
          </a:p>
          <a:p>
            <a:r>
              <a:rPr lang="da-DK" dirty="0"/>
              <a:t>Sideløbende hermed planlægges og afholdes en udvidet inddragelsesproces i lyset af den store mængde høringssvar, samt sagens kompleksitet og betydning.</a:t>
            </a:r>
          </a:p>
          <a:p>
            <a:endParaRPr lang="da-DK" dirty="0"/>
          </a:p>
          <a:p>
            <a:endParaRPr lang="da-DK" dirty="0"/>
          </a:p>
        </p:txBody>
      </p:sp>
      <p:sp>
        <p:nvSpPr>
          <p:cNvPr id="4" name="Pladsholder til slidenummer 3"/>
          <p:cNvSpPr>
            <a:spLocks noGrp="1"/>
          </p:cNvSpPr>
          <p:nvPr>
            <p:ph type="sldNum" sz="quarter" idx="5"/>
          </p:nvPr>
        </p:nvSpPr>
        <p:spPr/>
        <p:txBody>
          <a:bodyPr/>
          <a:lstStyle/>
          <a:p>
            <a:fld id="{B586EC4E-DAA9-4BC8-9B0F-F953CEEB1888}" type="slidenum">
              <a:rPr lang="da-DK" smtClean="0"/>
              <a:t>6</a:t>
            </a:fld>
            <a:endParaRPr lang="da-DK"/>
          </a:p>
        </p:txBody>
      </p:sp>
    </p:spTree>
    <p:extLst>
      <p:ext uri="{BB962C8B-B14F-4D97-AF65-F5344CB8AC3E}">
        <p14:creationId xmlns:p14="http://schemas.microsoft.com/office/powerpoint/2010/main" val="1223570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spc="65">
                <a:solidFill>
                  <a:srgbClr val="333333"/>
                </a:solidFill>
                <a:effectLst/>
                <a:highlight>
                  <a:srgbClr val="FFFF00"/>
                </a:highlight>
                <a:latin typeface="Arial" panose="020B0604020202020204" pitchFamily="34" charset="0"/>
                <a:ea typeface="Times New Roman" panose="02020603050405020304" pitchFamily="18" charset="0"/>
              </a:rPr>
              <a:t>SLIDE UDELADES SÅ VI KUN FOKUSERER PÅ 1B?</a:t>
            </a:r>
          </a:p>
          <a:p>
            <a:r>
              <a:rPr lang="da-DK" sz="1200" b="1" spc="65">
                <a:solidFill>
                  <a:srgbClr val="333333"/>
                </a:solidFill>
                <a:effectLst/>
                <a:latin typeface="Arial" panose="020B0604020202020204" pitchFamily="34" charset="0"/>
                <a:ea typeface="Times New Roman" panose="02020603050405020304" pitchFamily="18" charset="0"/>
              </a:rPr>
              <a:t>Generelt </a:t>
            </a:r>
            <a:endParaRPr lang="da-DK" sz="1200">
              <a:effectLst/>
              <a:latin typeface="Times New Roman" panose="02020603050405020304" pitchFamily="18" charset="0"/>
              <a:ea typeface="Times New Roman" panose="02020603050405020304" pitchFamily="18" charset="0"/>
            </a:endParaRPr>
          </a:p>
          <a:p>
            <a:r>
              <a:rPr lang="da-DK" sz="1200" b="1"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spc="65">
                <a:solidFill>
                  <a:srgbClr val="333333"/>
                </a:solidFill>
                <a:effectLst/>
                <a:latin typeface="Arial" panose="020B0604020202020204" pitchFamily="34" charset="0"/>
                <a:ea typeface="Times New Roman" panose="02020603050405020304" pitchFamily="18" charset="0"/>
              </a:rPr>
              <a:t> Deltagernes synspunkter dækker bredt over betænkeligheder, modstand og opbakningen. I debatten og i høringssvarene har de fremførte synspunkter forskellige vinkler. En global vinkel, en national/regional vinkel og en lokal vinkel. </a:t>
            </a:r>
            <a:endParaRPr lang="da-DK" sz="1200">
              <a:effectLst/>
              <a:latin typeface="Times New Roman" panose="02020603050405020304" pitchFamily="18" charset="0"/>
              <a:ea typeface="Times New Roman" panose="02020603050405020304" pitchFamily="18" charset="0"/>
            </a:endParaRPr>
          </a:p>
          <a:p>
            <a:pPr algn="l"/>
            <a:endParaRPr lang="da-DK" sz="1200">
              <a:effectLst/>
              <a:latin typeface="Times New Roman" panose="02020603050405020304" pitchFamily="18" charset="0"/>
              <a:ea typeface="Times New Roman" panose="02020603050405020304" pitchFamily="18" charset="0"/>
            </a:endParaRPr>
          </a:p>
          <a:p>
            <a:r>
              <a:rPr lang="da-DK" sz="1200" b="1" spc="65">
                <a:solidFill>
                  <a:srgbClr val="333333"/>
                </a:solidFill>
                <a:effectLst/>
                <a:latin typeface="Arial" panose="020B0604020202020204" pitchFamily="34" charset="0"/>
                <a:ea typeface="Times New Roman" panose="02020603050405020304" pitchFamily="18" charset="0"/>
              </a:rPr>
              <a:t>Global vinkel </a:t>
            </a:r>
            <a:endParaRPr lang="da-DK" sz="1200">
              <a:effectLst/>
              <a:latin typeface="Times New Roman" panose="02020603050405020304" pitchFamily="18" charset="0"/>
              <a:ea typeface="Times New Roman" panose="02020603050405020304" pitchFamily="18" charset="0"/>
            </a:endParaRPr>
          </a:p>
          <a:p>
            <a:r>
              <a:rPr lang="da-DK" sz="1200" b="1"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pPr marL="342900" lvl="0" indent="-342900" algn="l">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rPr>
              <a:t>Til den globale vinkel på ”behovet for havnens udvidelse” hører på den ene side, at man ikke genkender varetagelse af klodens behov for øjeblikkelig grøn omstilling i planerne om en udvidelse af Aarhus Havn. </a:t>
            </a:r>
            <a:endParaRPr lang="da-DK" sz="1200">
              <a:effectLst/>
              <a:latin typeface="Times New Roman" panose="02020603050405020304" pitchFamily="18" charset="0"/>
              <a:ea typeface="Times New Roman" panose="02020603050405020304" pitchFamily="18" charset="0"/>
            </a:endParaRPr>
          </a:p>
          <a:p>
            <a:pPr algn="l"/>
            <a:r>
              <a:rPr lang="da-DK" sz="1200"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rPr>
              <a:t>På den anden side anføres det, at global varetransport ikke er i tilbagegang, og at den mindst klimabelastende varetransport er af søvejen. Lars Jensen bidrog med sin viden om global shipping og de dynamikker som bestemmer den globale containertrafik.</a:t>
            </a:r>
            <a:endParaRPr lang="da-DK" sz="1200">
              <a:effectLst/>
              <a:latin typeface="Times New Roman" panose="02020603050405020304" pitchFamily="18" charset="0"/>
              <a:ea typeface="Times New Roman" panose="02020603050405020304" pitchFamily="18" charset="0"/>
            </a:endParaRPr>
          </a:p>
          <a:p>
            <a:pPr algn="l"/>
            <a:r>
              <a:rPr lang="da-DK" sz="1200"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r>
              <a:rPr lang="da-DK" sz="1200" b="1" spc="65">
                <a:solidFill>
                  <a:srgbClr val="333333"/>
                </a:solidFill>
                <a:effectLst/>
                <a:latin typeface="Arial" panose="020B0604020202020204" pitchFamily="34" charset="0"/>
                <a:ea typeface="Times New Roman" panose="02020603050405020304" pitchFamily="18" charset="0"/>
              </a:rPr>
              <a:t>National vinkel </a:t>
            </a:r>
            <a:r>
              <a:rPr lang="da-DK" sz="1200"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pPr algn="l"/>
            <a:r>
              <a:rPr lang="da-DK" sz="1200"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rPr>
              <a:t>Til den nationale/regionale vinkel hører på den ene side, at man ikke ser reelle alternativer til en stor havneudvidelse på nuværende søterritorie afsøgt. F.eks. om der kan foregå samarbejde med andre havne, om pladsforbruget på den eksisterende havn kan optimeres, om udvidelsen af containerhavnen kan foregå på land i form af en dry-port. </a:t>
            </a:r>
            <a:endParaRPr lang="da-DK" sz="1200">
              <a:effectLst/>
              <a:latin typeface="Times New Roman" panose="02020603050405020304" pitchFamily="18" charset="0"/>
              <a:ea typeface="Times New Roman" panose="02020603050405020304" pitchFamily="18" charset="0"/>
            </a:endParaRPr>
          </a:p>
          <a:p>
            <a:pPr algn="l"/>
            <a:r>
              <a:rPr lang="da-DK" sz="1200"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rPr>
              <a:t>På den anden side hører, at der er behov for en regional og ikke-specialiseret havn som er konkurrencedygtig i fremtiden af hensyn til regionens virksomheders muligheder for adgang til det globale marked.</a:t>
            </a:r>
            <a:endParaRPr lang="da-DK" sz="1200">
              <a:effectLst/>
              <a:latin typeface="Times New Roman" panose="02020603050405020304" pitchFamily="18" charset="0"/>
              <a:ea typeface="Times New Roman" panose="02020603050405020304" pitchFamily="18" charset="0"/>
            </a:endParaRPr>
          </a:p>
          <a:p>
            <a:pPr algn="l"/>
            <a:r>
              <a:rPr lang="da-DK" sz="1200"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r>
              <a:rPr lang="da-DK" sz="1200" b="1" spc="65">
                <a:solidFill>
                  <a:srgbClr val="333333"/>
                </a:solidFill>
                <a:effectLst/>
                <a:latin typeface="Arial" panose="020B0604020202020204" pitchFamily="34" charset="0"/>
                <a:ea typeface="Times New Roman" panose="02020603050405020304" pitchFamily="18" charset="0"/>
              </a:rPr>
              <a:t>Lokal vinkel </a:t>
            </a:r>
            <a:endParaRPr lang="da-DK" sz="1200">
              <a:effectLst/>
              <a:latin typeface="Times New Roman" panose="02020603050405020304" pitchFamily="18" charset="0"/>
              <a:ea typeface="Times New Roman" panose="02020603050405020304" pitchFamily="18" charset="0"/>
            </a:endParaRPr>
          </a:p>
          <a:p>
            <a:r>
              <a:rPr lang="da-DK" sz="1200"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pPr marL="342900" lvl="0" indent="-342900" algn="l">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rPr>
              <a:t>Til den lokale vinkel hører, at man ikke ser, at Aarhus Kommune har udfordret havnens arealbehov tilstrækkeligt, men fremlagt et forslag, som ikke tager helhedsorienterede hensyn. </a:t>
            </a:r>
            <a:endParaRPr lang="da-DK" sz="1200">
              <a:effectLst/>
              <a:latin typeface="Times New Roman" panose="02020603050405020304" pitchFamily="18" charset="0"/>
              <a:ea typeface="Times New Roman" panose="02020603050405020304" pitchFamily="18" charset="0"/>
            </a:endParaRPr>
          </a:p>
          <a:p>
            <a:pPr marL="228600"/>
            <a:r>
              <a:rPr lang="da-DK" sz="1200"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rPr>
              <a:t>På de anden side fremføres, at der ligger en længere byudviklingshistorie bag det fremlagte forslag, som blandt omfatter beslutninger om overdragelse af daværende Nordhavn (ny Aarhus Ø) til byudviklingsområde. </a:t>
            </a:r>
            <a:endParaRPr lang="da-DK" sz="1200">
              <a:effectLst/>
              <a:latin typeface="Times New Roman" panose="02020603050405020304" pitchFamily="18" charset="0"/>
              <a:ea typeface="Times New Roman" panose="02020603050405020304" pitchFamily="18" charset="0"/>
            </a:endParaRPr>
          </a:p>
          <a:p>
            <a:endParaRPr lang="da-DK" sz="1200"/>
          </a:p>
        </p:txBody>
      </p:sp>
      <p:sp>
        <p:nvSpPr>
          <p:cNvPr id="4" name="Pladsholder til slidenummer 3"/>
          <p:cNvSpPr>
            <a:spLocks noGrp="1"/>
          </p:cNvSpPr>
          <p:nvPr>
            <p:ph type="sldNum" sz="quarter" idx="5"/>
          </p:nvPr>
        </p:nvSpPr>
        <p:spPr/>
        <p:txBody>
          <a:bodyPr/>
          <a:lstStyle/>
          <a:p>
            <a:fld id="{89B01ABF-6027-4FE4-9CB9-6ED8BF8F9C92}" type="slidenum">
              <a:rPr lang="da-DK" smtClean="0"/>
              <a:t>7</a:t>
            </a:fld>
            <a:endParaRPr lang="da-DK"/>
          </a:p>
        </p:txBody>
      </p:sp>
    </p:spTree>
    <p:extLst>
      <p:ext uri="{BB962C8B-B14F-4D97-AF65-F5344CB8AC3E}">
        <p14:creationId xmlns:p14="http://schemas.microsoft.com/office/powerpoint/2010/main" val="2125069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b="1">
                <a:effectLst/>
                <a:latin typeface="Arial" panose="020B0604020202020204" pitchFamily="34" charset="0"/>
                <a:ea typeface="Calibri" panose="020F0502020204030204" pitchFamily="34" charset="0"/>
                <a:cs typeface="Arial" panose="020B0604020202020204" pitchFamily="34" charset="0"/>
              </a:rPr>
              <a:t>SLIDEN bliver på under debatten</a:t>
            </a:r>
            <a:br>
              <a:rPr lang="da-DK" sz="1200" b="1">
                <a:effectLst/>
                <a:latin typeface="Arial" panose="020B0604020202020204" pitchFamily="34" charset="0"/>
                <a:ea typeface="Calibri" panose="020F0502020204030204" pitchFamily="34" charset="0"/>
                <a:cs typeface="Arial" panose="020B0604020202020204" pitchFamily="34" charset="0"/>
              </a:rPr>
            </a:br>
            <a:endParaRPr lang="da-DK" sz="1200" b="1">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da-DK" sz="1200" b="1">
                <a:effectLst/>
                <a:latin typeface="Arial" panose="020B0604020202020204" pitchFamily="34" charset="0"/>
                <a:ea typeface="Calibri" panose="020F0502020204030204" pitchFamily="34" charset="0"/>
                <a:cs typeface="Arial" panose="020B0604020202020204" pitchFamily="34" charset="0"/>
              </a:rPr>
              <a:t>Rapporten fra Rambøll</a:t>
            </a:r>
            <a:endParaRPr lang="da-DK" sz="120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da-DK" sz="1200">
                <a:effectLst/>
                <a:latin typeface="Arial" panose="020B0604020202020204" pitchFamily="34" charset="0"/>
                <a:ea typeface="Calibri" panose="020F0502020204030204" pitchFamily="34" charset="0"/>
                <a:cs typeface="Arial" panose="020B0604020202020204" pitchFamily="34" charset="0"/>
              </a:rPr>
              <a:t> </a:t>
            </a:r>
          </a:p>
          <a:p>
            <a:pPr marL="342900" lvl="0" indent="-342900">
              <a:lnSpc>
                <a:spcPct val="107000"/>
              </a:lnSpc>
              <a:buFont typeface="Symbol" panose="05050102010706020507" pitchFamily="18" charset="2"/>
              <a:buChar char=""/>
            </a:pPr>
            <a:r>
              <a:rPr lang="da-DK" sz="1200">
                <a:effectLst/>
                <a:latin typeface="Arial" panose="020B0604020202020204" pitchFamily="34" charset="0"/>
                <a:ea typeface="Calibri" panose="020F0502020204030204" pitchFamily="34" charset="0"/>
                <a:cs typeface="Arial" panose="020B0604020202020204" pitchFamily="34" charset="0"/>
              </a:rPr>
              <a:t>Rambøll fremlagde den nye behovsanalyse, som I også lige har hørt om. </a:t>
            </a:r>
          </a:p>
          <a:p>
            <a:pPr marL="457200">
              <a:lnSpc>
                <a:spcPct val="107000"/>
              </a:lnSpc>
            </a:pPr>
            <a:r>
              <a:rPr lang="da-DK" sz="1200">
                <a:effectLst/>
                <a:latin typeface="Arial" panose="020B0604020202020204" pitchFamily="34" charset="0"/>
                <a:ea typeface="Calibri" panose="020F0502020204030204" pitchFamily="34" charset="0"/>
                <a:cs typeface="Arial" panose="020B0604020202020204" pitchFamily="34" charset="0"/>
              </a:rPr>
              <a:t> </a:t>
            </a:r>
          </a:p>
          <a:p>
            <a:pPr marL="342900" lvl="0" indent="-342900">
              <a:lnSpc>
                <a:spcPct val="107000"/>
              </a:lnSpc>
              <a:buFont typeface="Symbol" panose="05050102010706020507" pitchFamily="18" charset="2"/>
              <a:buChar char=""/>
            </a:pPr>
            <a:r>
              <a:rPr lang="da-DK" sz="1200">
                <a:effectLst/>
                <a:latin typeface="Arial" panose="020B0604020202020204" pitchFamily="34" charset="0"/>
                <a:ea typeface="Calibri" panose="020F0502020204030204" pitchFamily="34" charset="0"/>
                <a:cs typeface="Arial" panose="020B0604020202020204" pitchFamily="34" charset="0"/>
              </a:rPr>
              <a:t>Rambøll lagde vægt på, at behovsanalysen alene fokuserer på det forretningsmæssige behov for en havneudvidelse, som lå i deres opdrag. Mange andre behov kan spille ind, når der skal træffes beslutning om havnens udvidelse. </a:t>
            </a:r>
          </a:p>
          <a:p>
            <a:pPr marL="457200">
              <a:lnSpc>
                <a:spcPct val="107000"/>
              </a:lnSpc>
            </a:pPr>
            <a:r>
              <a:rPr lang="da-DK" sz="1200">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pPr>
            <a:r>
              <a:rPr lang="da-DK" sz="1200" b="1">
                <a:effectLst/>
                <a:latin typeface="Arial" panose="020B0604020202020204" pitchFamily="34" charset="0"/>
                <a:ea typeface="Calibri" panose="020F0502020204030204" pitchFamily="34" charset="0"/>
                <a:cs typeface="Arial" panose="020B0604020202020204" pitchFamily="34" charset="0"/>
              </a:rPr>
              <a:t>Spørgsmål til rapporten </a:t>
            </a:r>
            <a:endParaRPr lang="da-DK" sz="120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da-DK" sz="1200">
                <a:effectLst/>
                <a:latin typeface="Arial" panose="020B0604020202020204" pitchFamily="34" charset="0"/>
                <a:ea typeface="Calibri" panose="020F0502020204030204" pitchFamily="34" charset="0"/>
                <a:cs typeface="Arial" panose="020B0604020202020204" pitchFamily="34" charset="0"/>
              </a:rPr>
              <a:t> </a:t>
            </a:r>
          </a:p>
          <a:p>
            <a:pPr marL="342900" lvl="0" indent="-342900">
              <a:lnSpc>
                <a:spcPct val="107000"/>
              </a:lnSpc>
              <a:buFont typeface="Symbol" panose="05050102010706020507" pitchFamily="18" charset="2"/>
              <a:buChar char=""/>
            </a:pPr>
            <a:r>
              <a:rPr lang="da-DK" sz="1200">
                <a:effectLst/>
                <a:latin typeface="Arial" panose="020B0604020202020204" pitchFamily="34" charset="0"/>
                <a:ea typeface="Calibri" panose="020F0502020204030204" pitchFamily="34" charset="0"/>
                <a:cs typeface="Arial" panose="020B0604020202020204" pitchFamily="34" charset="0"/>
              </a:rPr>
              <a:t>Rapporten gav anledning til en række spørgsmål fra mødedeltagerne. Mange spørgsmål kom på den ene eller den anden måde omkring et ønske om, at andre behov end det kommercielle behov bliver belyst i processen. </a:t>
            </a:r>
          </a:p>
          <a:p>
            <a:pPr marL="457200">
              <a:lnSpc>
                <a:spcPct val="107000"/>
              </a:lnSpc>
            </a:pPr>
            <a:r>
              <a:rPr lang="da-DK" sz="1200">
                <a:effectLst/>
                <a:latin typeface="Arial" panose="020B0604020202020204" pitchFamily="34" charset="0"/>
                <a:ea typeface="Calibri" panose="020F0502020204030204" pitchFamily="34" charset="0"/>
                <a:cs typeface="Arial" panose="020B0604020202020204" pitchFamily="34" charset="0"/>
              </a:rPr>
              <a:t> </a:t>
            </a:r>
          </a:p>
          <a:p>
            <a:pPr marL="342900" lvl="0" indent="-342900">
              <a:lnSpc>
                <a:spcPct val="107000"/>
              </a:lnSpc>
              <a:buFont typeface="Symbol" panose="05050102010706020507" pitchFamily="18" charset="2"/>
              <a:buChar char=""/>
            </a:pPr>
            <a:r>
              <a:rPr lang="da-DK" sz="1200">
                <a:effectLst/>
                <a:latin typeface="Arial" panose="020B0604020202020204" pitchFamily="34" charset="0"/>
                <a:ea typeface="Calibri" panose="020F0502020204030204" pitchFamily="34" charset="0"/>
                <a:cs typeface="Arial" panose="020B0604020202020204" pitchFamily="34" charset="0"/>
              </a:rPr>
              <a:t>Der blev spurgt direkte til, hvad der vil ske med havnen, hvis planerne om udvidelse ikke bliver vedtaget. </a:t>
            </a:r>
          </a:p>
          <a:p>
            <a:pPr marL="457200">
              <a:lnSpc>
                <a:spcPct val="107000"/>
              </a:lnSpc>
            </a:pPr>
            <a:r>
              <a:rPr lang="da-DK" sz="1200">
                <a:effectLst/>
                <a:latin typeface="Arial" panose="020B0604020202020204" pitchFamily="34" charset="0"/>
                <a:ea typeface="Calibri" panose="020F0502020204030204" pitchFamily="34" charset="0"/>
                <a:cs typeface="Arial" panose="020B0604020202020204" pitchFamily="34" charset="0"/>
              </a:rPr>
              <a:t> </a:t>
            </a:r>
          </a:p>
          <a:p>
            <a:pPr marL="342900" lvl="0" indent="-342900">
              <a:lnSpc>
                <a:spcPct val="107000"/>
              </a:lnSpc>
              <a:spcAft>
                <a:spcPts val="800"/>
              </a:spcAft>
              <a:buFont typeface="Symbol" panose="05050102010706020507" pitchFamily="18" charset="2"/>
              <a:buChar char=""/>
            </a:pPr>
            <a:r>
              <a:rPr lang="da-DK" sz="1200">
                <a:effectLst/>
                <a:latin typeface="Arial" panose="020B0604020202020204" pitchFamily="34" charset="0"/>
                <a:ea typeface="Calibri" panose="020F0502020204030204" pitchFamily="34" charset="0"/>
                <a:cs typeface="Arial" panose="020B0604020202020204" pitchFamily="34" charset="0"/>
              </a:rPr>
              <a:t>Myndigheden svarede, at miljøkonsekvensrapporten lovpligtigt vurderer alle miljøpåvirkninger op mod et “0-alternativ”. </a:t>
            </a:r>
          </a:p>
          <a:p>
            <a:pPr>
              <a:lnSpc>
                <a:spcPct val="107000"/>
              </a:lnSpc>
              <a:spcAft>
                <a:spcPts val="800"/>
              </a:spcAft>
            </a:pPr>
            <a:r>
              <a:rPr lang="da-DK" sz="1200">
                <a:effectLst/>
                <a:latin typeface="Arial" panose="020B0604020202020204" pitchFamily="34" charset="0"/>
                <a:ea typeface="Calibri" panose="020F0502020204030204" pitchFamily="34" charset="0"/>
                <a:cs typeface="Arial" panose="020B0604020202020204" pitchFamily="34" charset="0"/>
              </a:rPr>
              <a:t> </a:t>
            </a:r>
          </a:p>
          <a:p>
            <a:pPr marL="342900" lvl="0" indent="-342900">
              <a:lnSpc>
                <a:spcPct val="107000"/>
              </a:lnSpc>
              <a:buFont typeface="Symbol" panose="05050102010706020507" pitchFamily="18" charset="2"/>
              <a:buChar char=""/>
            </a:pPr>
            <a:r>
              <a:rPr lang="da-DK" sz="1200">
                <a:effectLst/>
                <a:latin typeface="Arial" panose="020B0604020202020204" pitchFamily="34" charset="0"/>
                <a:ea typeface="Calibri" panose="020F0502020204030204" pitchFamily="34" charset="0"/>
                <a:cs typeface="Arial" panose="020B0604020202020204" pitchFamily="34" charset="0"/>
              </a:rPr>
              <a:t>I forlængelse heraf blev der svaret fra Rambøll, at havnens virksomhed er båret af kunderne, så hvis havnen i fremtiden ikke kan tilbyde både den plads til vækst og den service, som virksomhederne efterspørger, så vil de forsvinde som brugere af havnen og rykke videre til andre havne. </a:t>
            </a:r>
          </a:p>
          <a:p>
            <a:pPr marL="457200">
              <a:lnSpc>
                <a:spcPct val="107000"/>
              </a:lnSpc>
            </a:pPr>
            <a:r>
              <a:rPr lang="da-DK" sz="1200">
                <a:effectLst/>
                <a:latin typeface="Arial" panose="020B0604020202020204" pitchFamily="34" charset="0"/>
                <a:ea typeface="Calibri" panose="020F0502020204030204" pitchFamily="34" charset="0"/>
                <a:cs typeface="Arial" panose="020B0604020202020204" pitchFamily="34" charset="0"/>
              </a:rPr>
              <a:t> </a:t>
            </a:r>
          </a:p>
          <a:p>
            <a:pPr marL="342900" lvl="0" indent="-342900">
              <a:lnSpc>
                <a:spcPct val="107000"/>
              </a:lnSpc>
              <a:spcAft>
                <a:spcPts val="800"/>
              </a:spcAft>
              <a:buFont typeface="Symbol" panose="05050102010706020507" pitchFamily="18" charset="2"/>
              <a:buChar char=""/>
            </a:pPr>
            <a:r>
              <a:rPr lang="da-DK" sz="1200">
                <a:effectLst/>
                <a:latin typeface="Arial" panose="020B0604020202020204" pitchFamily="34" charset="0"/>
                <a:ea typeface="Calibri" panose="020F0502020204030204" pitchFamily="34" charset="0"/>
                <a:cs typeface="Arial" panose="020B0604020202020204" pitchFamily="34" charset="0"/>
              </a:rPr>
              <a:t>Samtidig gav flere mødedeltagere udtryk for, at Aarhus Havn er en vigtig </a:t>
            </a:r>
            <a:r>
              <a:rPr lang="da-DK" sz="1200" err="1">
                <a:effectLst/>
                <a:latin typeface="Arial" panose="020B0604020202020204" pitchFamily="34" charset="0"/>
                <a:ea typeface="Calibri" panose="020F0502020204030204" pitchFamily="34" charset="0"/>
                <a:cs typeface="Arial" panose="020B0604020202020204" pitchFamily="34" charset="0"/>
              </a:rPr>
              <a:t>samfundskritisk</a:t>
            </a:r>
            <a:r>
              <a:rPr lang="da-DK" sz="1200">
                <a:effectLst/>
                <a:latin typeface="Arial" panose="020B0604020202020204" pitchFamily="34" charset="0"/>
                <a:ea typeface="Calibri" panose="020F0502020204030204" pitchFamily="34" charset="0"/>
                <a:cs typeface="Arial" panose="020B0604020202020204" pitchFamily="34" charset="0"/>
              </a:rPr>
              <a:t> del af forsyningssikkerheden i Danmark, og at det derfor ville være mærkbart for alle, hvis man vælger ikke at udvide.</a:t>
            </a:r>
          </a:p>
          <a:p>
            <a:pPr>
              <a:lnSpc>
                <a:spcPct val="107000"/>
              </a:lnSpc>
              <a:spcAft>
                <a:spcPts val="800"/>
              </a:spcAft>
            </a:pPr>
            <a:r>
              <a:rPr lang="da-DK" sz="1200">
                <a:effectLst/>
                <a:latin typeface="Arial" panose="020B0604020202020204" pitchFamily="34" charset="0"/>
                <a:ea typeface="Calibri" panose="020F0502020204030204" pitchFamily="34" charset="0"/>
                <a:cs typeface="Arial" panose="020B0604020202020204" pitchFamily="34" charset="0"/>
              </a:rPr>
              <a:t> </a:t>
            </a:r>
          </a:p>
          <a:p>
            <a:pPr marL="342900" lvl="0" indent="-342900">
              <a:lnSpc>
                <a:spcPct val="107000"/>
              </a:lnSpc>
              <a:buFont typeface="Symbol" panose="05050102010706020507" pitchFamily="18" charset="2"/>
              <a:buChar char=""/>
            </a:pPr>
            <a:r>
              <a:rPr lang="da-DK" sz="1200">
                <a:effectLst/>
                <a:latin typeface="Arial" panose="020B0604020202020204" pitchFamily="34" charset="0"/>
                <a:ea typeface="Calibri" panose="020F0502020204030204" pitchFamily="34" charset="0"/>
                <a:cs typeface="Arial" panose="020B0604020202020204" pitchFamily="34" charset="0"/>
              </a:rPr>
              <a:t>Der blev også stillet spørgsmål til, hvorvidt Rambøll havde forholdt sig til hjemtagning af produktion. </a:t>
            </a:r>
          </a:p>
          <a:p>
            <a:pPr marL="457200">
              <a:lnSpc>
                <a:spcPct val="107000"/>
              </a:lnSpc>
            </a:pPr>
            <a:r>
              <a:rPr lang="da-DK" sz="1200">
                <a:effectLst/>
                <a:latin typeface="Arial" panose="020B0604020202020204" pitchFamily="34" charset="0"/>
                <a:ea typeface="Calibri" panose="020F0502020204030204" pitchFamily="34" charset="0"/>
                <a:cs typeface="Arial" panose="020B0604020202020204" pitchFamily="34" charset="0"/>
              </a:rPr>
              <a:t> </a:t>
            </a:r>
          </a:p>
          <a:p>
            <a:pPr marL="342900" lvl="0" indent="-342900">
              <a:lnSpc>
                <a:spcPct val="107000"/>
              </a:lnSpc>
              <a:buFont typeface="Symbol" panose="05050102010706020507" pitchFamily="18" charset="2"/>
              <a:buChar char=""/>
            </a:pPr>
            <a:r>
              <a:rPr lang="da-DK" sz="1200">
                <a:effectLst/>
                <a:latin typeface="Arial" panose="020B0604020202020204" pitchFamily="34" charset="0"/>
                <a:ea typeface="Calibri" panose="020F0502020204030204" pitchFamily="34" charset="0"/>
                <a:cs typeface="Arial" panose="020B0604020202020204" pitchFamily="34" charset="0"/>
              </a:rPr>
              <a:t>Rambøll vurderer, at der fortsat vil være skibstransport ved hjemtagelse af produktion, da det er en grønnere transportmulighed end alternativet, som lige nu er lastbiler igennem Europa. </a:t>
            </a:r>
          </a:p>
          <a:p>
            <a:pPr marL="457200">
              <a:lnSpc>
                <a:spcPct val="107000"/>
              </a:lnSpc>
            </a:pPr>
            <a:r>
              <a:rPr lang="da-DK" sz="1200">
                <a:effectLst/>
                <a:latin typeface="Arial" panose="020B0604020202020204" pitchFamily="34" charset="0"/>
                <a:ea typeface="Calibri" panose="020F0502020204030204" pitchFamily="34" charset="0"/>
                <a:cs typeface="Arial" panose="020B0604020202020204" pitchFamily="34" charset="0"/>
              </a:rPr>
              <a:t> </a:t>
            </a:r>
          </a:p>
          <a:p>
            <a:pPr marL="342900" lvl="0" indent="-342900">
              <a:lnSpc>
                <a:spcPct val="107000"/>
              </a:lnSpc>
              <a:spcAft>
                <a:spcPts val="800"/>
              </a:spcAft>
              <a:buFont typeface="Symbol" panose="05050102010706020507" pitchFamily="18" charset="2"/>
              <a:buChar char=""/>
            </a:pPr>
            <a:r>
              <a:rPr lang="da-DK" sz="1200">
                <a:effectLst/>
                <a:latin typeface="Arial" panose="020B0604020202020204" pitchFamily="34" charset="0"/>
                <a:ea typeface="Calibri" panose="020F0502020204030204" pitchFamily="34" charset="0"/>
                <a:cs typeface="Arial" panose="020B0604020202020204" pitchFamily="34" charset="0"/>
              </a:rPr>
              <a:t>Samtidig blev det oplyst, at der allerede er meget trafik i Europa, når der ses på sejlruter, og ikke kun i verden. Det blev også oplyst, at hjemtagning af produktion til Europa ikke ses tydeligt. </a:t>
            </a:r>
          </a:p>
          <a:p>
            <a:pPr>
              <a:lnSpc>
                <a:spcPct val="107000"/>
              </a:lnSpc>
              <a:spcAft>
                <a:spcPts val="800"/>
              </a:spcAft>
            </a:pPr>
            <a:r>
              <a:rPr lang="da-DK" sz="1200">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pPr>
            <a:r>
              <a:rPr lang="da-DK" sz="1200" b="1">
                <a:effectLst/>
                <a:latin typeface="Arial" panose="020B0604020202020204" pitchFamily="34" charset="0"/>
                <a:ea typeface="Calibri" panose="020F0502020204030204" pitchFamily="34" charset="0"/>
                <a:cs typeface="Arial" panose="020B0604020202020204" pitchFamily="34" charset="0"/>
              </a:rPr>
              <a:t>Nye og anderledes typer af gods</a:t>
            </a:r>
            <a:endParaRPr lang="da-DK" sz="120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da-DK" sz="1200">
                <a:effectLst/>
                <a:latin typeface="Arial" panose="020B0604020202020204" pitchFamily="34" charset="0"/>
                <a:ea typeface="Calibri" panose="020F0502020204030204" pitchFamily="34" charset="0"/>
                <a:cs typeface="Arial" panose="020B0604020202020204" pitchFamily="34" charset="0"/>
              </a:rPr>
              <a:t> </a:t>
            </a:r>
          </a:p>
          <a:p>
            <a:pPr marL="342900" lvl="0" indent="-342900">
              <a:lnSpc>
                <a:spcPct val="107000"/>
              </a:lnSpc>
              <a:spcAft>
                <a:spcPts val="800"/>
              </a:spcAft>
              <a:buFont typeface="Symbol" panose="05050102010706020507" pitchFamily="18" charset="2"/>
              <a:buChar char=""/>
            </a:pPr>
            <a:r>
              <a:rPr lang="da-DK" sz="1200">
                <a:effectLst/>
                <a:latin typeface="Arial" panose="020B0604020202020204" pitchFamily="34" charset="0"/>
                <a:ea typeface="Calibri" panose="020F0502020204030204" pitchFamily="34" charset="0"/>
                <a:cs typeface="Arial" panose="020B0604020202020204" pitchFamily="34" charset="0"/>
              </a:rPr>
              <a:t>Et dyk i godsmængder (opgjort i vægt) fra 2007-2008 er ikke medregnet i analysen. På det tidspunkt slog arealerne på havnen ellers tilsyneladende til. </a:t>
            </a:r>
          </a:p>
          <a:p>
            <a:pPr>
              <a:lnSpc>
                <a:spcPct val="107000"/>
              </a:lnSpc>
              <a:spcAft>
                <a:spcPts val="800"/>
              </a:spcAft>
            </a:pPr>
            <a:r>
              <a:rPr lang="da-DK" sz="1200">
                <a:effectLst/>
                <a:latin typeface="Arial" panose="020B0604020202020204" pitchFamily="34" charset="0"/>
                <a:ea typeface="Calibri" panose="020F0502020204030204" pitchFamily="34" charset="0"/>
                <a:cs typeface="Arial" panose="020B0604020202020204" pitchFamily="34" charset="0"/>
              </a:rPr>
              <a:t> </a:t>
            </a:r>
          </a:p>
          <a:p>
            <a:pPr marL="342900" lvl="0" indent="-342900">
              <a:lnSpc>
                <a:spcPct val="107000"/>
              </a:lnSpc>
              <a:buFont typeface="Symbol" panose="05050102010706020507" pitchFamily="18" charset="2"/>
              <a:buChar char=""/>
            </a:pPr>
            <a:r>
              <a:rPr lang="da-DK" sz="1200">
                <a:effectLst/>
                <a:latin typeface="Arial" panose="020B0604020202020204" pitchFamily="34" charset="0"/>
                <a:ea typeface="Calibri" panose="020F0502020204030204" pitchFamily="34" charset="0"/>
                <a:cs typeface="Arial" panose="020B0604020202020204" pitchFamily="34" charset="0"/>
              </a:rPr>
              <a:t>Aarhus Havn - suppleret af mødedeltagere - oplyste i forlængelse heraf, at det hænger sammen med, at havnen håndterer nye og anderledes typer af gods. Samtidig blev det oplyst, at sammenligningen af godsmængder ikke nødvendigvis siger noget om pladsbehov, da der er stor forskel på typerne af gods, og hvor meget plads de hver især kræver. </a:t>
            </a:r>
          </a:p>
          <a:p>
            <a:pPr marL="457200">
              <a:lnSpc>
                <a:spcPct val="107000"/>
              </a:lnSpc>
            </a:pPr>
            <a:r>
              <a:rPr lang="da-DK" sz="1200">
                <a:effectLst/>
                <a:latin typeface="Arial" panose="020B0604020202020204" pitchFamily="34" charset="0"/>
                <a:ea typeface="Calibri" panose="020F0502020204030204" pitchFamily="34" charset="0"/>
                <a:cs typeface="Arial" panose="020B0604020202020204" pitchFamily="34" charset="0"/>
              </a:rPr>
              <a:t> </a:t>
            </a:r>
          </a:p>
          <a:p>
            <a:pPr marL="342900" lvl="0" indent="-342900">
              <a:lnSpc>
                <a:spcPct val="107000"/>
              </a:lnSpc>
              <a:buFont typeface="Symbol" panose="05050102010706020507" pitchFamily="18" charset="2"/>
              <a:buChar char=""/>
            </a:pPr>
            <a:r>
              <a:rPr lang="da-DK" sz="1200">
                <a:effectLst/>
                <a:latin typeface="Arial" panose="020B0604020202020204" pitchFamily="34" charset="0"/>
                <a:ea typeface="Calibri" panose="020F0502020204030204" pitchFamily="34" charset="0"/>
                <a:cs typeface="Arial" panose="020B0604020202020204" pitchFamily="34" charset="0"/>
              </a:rPr>
              <a:t>En stigning i økologiske varer kræver yderligere plads til samme vare, da de økologiske varer ikke må opbevares sammen med den konventionelle varer. </a:t>
            </a:r>
          </a:p>
          <a:p>
            <a:pPr marL="457200">
              <a:lnSpc>
                <a:spcPct val="107000"/>
              </a:lnSpc>
            </a:pPr>
            <a:r>
              <a:rPr lang="da-DK" sz="1200">
                <a:effectLst/>
                <a:latin typeface="Arial" panose="020B0604020202020204" pitchFamily="34" charset="0"/>
                <a:ea typeface="Calibri" panose="020F0502020204030204" pitchFamily="34" charset="0"/>
                <a:cs typeface="Arial" panose="020B0604020202020204" pitchFamily="34" charset="0"/>
              </a:rPr>
              <a:t> </a:t>
            </a:r>
          </a:p>
          <a:p>
            <a:pPr marL="342900" lvl="0" indent="-342900">
              <a:lnSpc>
                <a:spcPct val="107000"/>
              </a:lnSpc>
              <a:spcAft>
                <a:spcPts val="800"/>
              </a:spcAft>
              <a:buFont typeface="Symbol" panose="05050102010706020507" pitchFamily="18" charset="2"/>
              <a:buChar char=""/>
            </a:pPr>
            <a:r>
              <a:rPr lang="da-DK" sz="1200">
                <a:effectLst/>
                <a:latin typeface="Arial" panose="020B0604020202020204" pitchFamily="34" charset="0"/>
                <a:ea typeface="Calibri" panose="020F0502020204030204" pitchFamily="34" charset="0"/>
                <a:cs typeface="Arial" panose="020B0604020202020204" pitchFamily="34" charset="0"/>
              </a:rPr>
              <a:t>Og den grønne omstilling kræver mere plads, da man fx ikke kan anvende de samme tanke til grønne og sorte brændstoffer. </a:t>
            </a:r>
          </a:p>
          <a:p>
            <a:pPr>
              <a:lnSpc>
                <a:spcPct val="107000"/>
              </a:lnSpc>
              <a:spcAft>
                <a:spcPts val="800"/>
              </a:spcAft>
            </a:pPr>
            <a:r>
              <a:rPr lang="da-DK" sz="1200">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pPr>
            <a:r>
              <a:rPr lang="da-DK" sz="1200" b="1">
                <a:effectLst/>
                <a:latin typeface="Arial" panose="020B0604020202020204" pitchFamily="34" charset="0"/>
                <a:ea typeface="Calibri" panose="020F0502020204030204" pitchFamily="34" charset="0"/>
                <a:cs typeface="Arial" panose="020B0604020202020204" pitchFamily="34" charset="0"/>
              </a:rPr>
              <a:t>Synergier og behov for flere forretningsområder</a:t>
            </a:r>
            <a:endParaRPr lang="da-DK" sz="120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da-DK" sz="1200">
                <a:effectLst/>
                <a:latin typeface="Arial" panose="020B0604020202020204" pitchFamily="34" charset="0"/>
                <a:ea typeface="Calibri" panose="020F0502020204030204" pitchFamily="34" charset="0"/>
                <a:cs typeface="Arial" panose="020B0604020202020204" pitchFamily="34" charset="0"/>
              </a:rPr>
              <a:t> </a:t>
            </a:r>
          </a:p>
          <a:p>
            <a:pPr marL="342900" lvl="0" indent="-342900">
              <a:lnSpc>
                <a:spcPct val="107000"/>
              </a:lnSpc>
              <a:spcAft>
                <a:spcPts val="800"/>
              </a:spcAft>
              <a:buFont typeface="Symbol" panose="05050102010706020507" pitchFamily="18" charset="2"/>
              <a:buChar char=""/>
            </a:pPr>
            <a:r>
              <a:rPr lang="da-DK" sz="1200">
                <a:effectLst/>
                <a:latin typeface="Arial" panose="020B0604020202020204" pitchFamily="34" charset="0"/>
                <a:ea typeface="Calibri" panose="020F0502020204030204" pitchFamily="34" charset="0"/>
                <a:cs typeface="Arial" panose="020B0604020202020204" pitchFamily="34" charset="0"/>
              </a:rPr>
              <a:t>I oplægget fra Rambøll fremgår det at havnen forventer at vækste på alle godsvaregrupper. Hertil blev der stillet spørgsmål til, om ikke øget specialisering af havne er en tendens? </a:t>
            </a:r>
          </a:p>
          <a:p>
            <a:pPr>
              <a:lnSpc>
                <a:spcPct val="107000"/>
              </a:lnSpc>
              <a:spcAft>
                <a:spcPts val="800"/>
              </a:spcAft>
            </a:pPr>
            <a:r>
              <a:rPr lang="da-DK" sz="1200">
                <a:effectLst/>
                <a:latin typeface="Arial" panose="020B0604020202020204" pitchFamily="34" charset="0"/>
                <a:ea typeface="Calibri" panose="020F0502020204030204" pitchFamily="34" charset="0"/>
                <a:cs typeface="Arial" panose="020B0604020202020204" pitchFamily="34" charset="0"/>
              </a:rPr>
              <a:t> </a:t>
            </a:r>
          </a:p>
          <a:p>
            <a:pPr marL="342900" lvl="0" indent="-342900">
              <a:lnSpc>
                <a:spcPct val="107000"/>
              </a:lnSpc>
              <a:spcAft>
                <a:spcPts val="800"/>
              </a:spcAft>
              <a:buFont typeface="Symbol" panose="05050102010706020507" pitchFamily="18" charset="2"/>
              <a:buChar char=""/>
            </a:pPr>
            <a:r>
              <a:rPr lang="da-DK" sz="1200">
                <a:effectLst/>
                <a:latin typeface="Arial" panose="020B0604020202020204" pitchFamily="34" charset="0"/>
                <a:ea typeface="Calibri" panose="020F0502020204030204" pitchFamily="34" charset="0"/>
                <a:cs typeface="Arial" panose="020B0604020202020204" pitchFamily="34" charset="0"/>
              </a:rPr>
              <a:t>Dette blev modsagt, med begrundelse, at alle danske havne har brug for at være økonomisk robuste og satser på flere forretningsområder. Om end der ses en specialisering – men det er mere i retning af at gå fra 8 til 4-5 forretningsområder.</a:t>
            </a:r>
          </a:p>
          <a:p>
            <a:pPr>
              <a:lnSpc>
                <a:spcPct val="107000"/>
              </a:lnSpc>
              <a:spcAft>
                <a:spcPts val="800"/>
              </a:spcAft>
            </a:pPr>
            <a:r>
              <a:rPr lang="da-DK" sz="1200">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pPr>
            <a:r>
              <a:rPr lang="da-DK" sz="1200" b="1">
                <a:effectLst/>
                <a:latin typeface="Arial" panose="020B0604020202020204" pitchFamily="34" charset="0"/>
                <a:ea typeface="Calibri" panose="020F0502020204030204" pitchFamily="34" charset="0"/>
                <a:cs typeface="Arial" panose="020B0604020202020204" pitchFamily="34" charset="0"/>
              </a:rPr>
              <a:t>Ønske om en mere helhedsorienteret tilgang til diskussionen af behov</a:t>
            </a:r>
            <a:endParaRPr lang="da-DK" sz="120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da-DK" sz="1200">
                <a:effectLst/>
                <a:latin typeface="Arial" panose="020B0604020202020204" pitchFamily="34" charset="0"/>
                <a:ea typeface="Calibri" panose="020F0502020204030204" pitchFamily="34" charset="0"/>
                <a:cs typeface="Arial" panose="020B0604020202020204" pitchFamily="34" charset="0"/>
              </a:rPr>
              <a:t> </a:t>
            </a:r>
          </a:p>
          <a:p>
            <a:pPr marL="285750" indent="-285750">
              <a:lnSpc>
                <a:spcPct val="107000"/>
              </a:lnSpc>
              <a:spcAft>
                <a:spcPts val="800"/>
              </a:spcAft>
              <a:buFont typeface="Arial" panose="020B0604020202020204" pitchFamily="34" charset="0"/>
              <a:buChar char="•"/>
            </a:pPr>
            <a:r>
              <a:rPr lang="da-DK" sz="1200">
                <a:effectLst/>
                <a:latin typeface="Arial" panose="020B0604020202020204" pitchFamily="34" charset="0"/>
                <a:ea typeface="Calibri" panose="020F0502020204030204" pitchFamily="34" charset="0"/>
                <a:cs typeface="Arial" panose="020B0604020202020204" pitchFamily="34" charset="0"/>
              </a:rPr>
              <a:t>Flere deltagere pegede på behovet for en bredere behovsanalyse, som ikke udelukkende fokuserede på det kommercielle behov, men som samtidig italesætter et mere helhedsorienteret behov for ift. Aarhus-perspektivet og det nationale perspektiv. </a:t>
            </a:r>
          </a:p>
          <a:p>
            <a:pPr marL="0" indent="0">
              <a:lnSpc>
                <a:spcPct val="107000"/>
              </a:lnSpc>
              <a:spcAft>
                <a:spcPts val="800"/>
              </a:spcAft>
              <a:buFont typeface="Arial" panose="020B0604020202020204" pitchFamily="34" charset="0"/>
              <a:buNone/>
            </a:pPr>
            <a:endParaRPr lang="da-DK" sz="120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da-DK" sz="1200">
                <a:effectLst/>
                <a:latin typeface="Arial" panose="020B0604020202020204" pitchFamily="34" charset="0"/>
                <a:ea typeface="Calibri" panose="020F0502020204030204" pitchFamily="34" charset="0"/>
                <a:cs typeface="Arial" panose="020B0604020202020204" pitchFamily="34" charset="0"/>
              </a:rPr>
              <a:t>Her blev der blandt andet spurgt til det, om havnens behov er at sidestille med et afgørende og tungtvejende samfundsmæssige behov, der begrunder at fylde bugten op. </a:t>
            </a:r>
          </a:p>
          <a:p>
            <a:pPr marL="0" indent="0">
              <a:lnSpc>
                <a:spcPct val="107000"/>
              </a:lnSpc>
              <a:spcAft>
                <a:spcPts val="800"/>
              </a:spcAft>
              <a:buFont typeface="Arial" panose="020B0604020202020204" pitchFamily="34" charset="0"/>
              <a:buNone/>
            </a:pPr>
            <a:endParaRPr lang="da-DK" sz="120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da-DK" sz="1200">
                <a:effectLst/>
                <a:latin typeface="Arial" panose="020B0604020202020204" pitchFamily="34" charset="0"/>
                <a:ea typeface="Calibri" panose="020F0502020204030204" pitchFamily="34" charset="0"/>
                <a:cs typeface="Arial" panose="020B0604020202020204" pitchFamily="34" charset="0"/>
              </a:rPr>
              <a:t>Ligeledes blev der spurgt ind til de klimamæssige påvirkninger ved byggeri og ambitionen for Aarhus kommune om at være Co2 neutral i 2030. </a:t>
            </a:r>
          </a:p>
          <a:p>
            <a:pPr marL="0" indent="0">
              <a:lnSpc>
                <a:spcPct val="107000"/>
              </a:lnSpc>
              <a:spcAft>
                <a:spcPts val="800"/>
              </a:spcAft>
              <a:buFont typeface="Arial" panose="020B0604020202020204" pitchFamily="34" charset="0"/>
              <a:buNone/>
            </a:pPr>
            <a:endParaRPr lang="da-DK" sz="120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da-DK" sz="1200">
                <a:effectLst/>
                <a:latin typeface="Arial" panose="020B0604020202020204" pitchFamily="34" charset="0"/>
                <a:ea typeface="Calibri" panose="020F0502020204030204" pitchFamily="34" charset="0"/>
                <a:cs typeface="Arial" panose="020B0604020202020204" pitchFamily="34" charset="0"/>
              </a:rPr>
              <a:t>Ift. helhedsbetragtningen blev der også efterspurgt en bedre sammenhæng til det visuelle, og den landskabsmæssige påvirkning af udvidelsen. </a:t>
            </a:r>
          </a:p>
          <a:p>
            <a:pPr marL="0" indent="0">
              <a:lnSpc>
                <a:spcPct val="107000"/>
              </a:lnSpc>
              <a:spcAft>
                <a:spcPts val="800"/>
              </a:spcAft>
              <a:buFont typeface="Arial" panose="020B0604020202020204" pitchFamily="34" charset="0"/>
              <a:buNone/>
            </a:pPr>
            <a:endParaRPr lang="da-DK" sz="120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da-DK" sz="1200">
                <a:effectLst/>
                <a:latin typeface="Arial" panose="020B0604020202020204" pitchFamily="34" charset="0"/>
                <a:ea typeface="Calibri" panose="020F0502020204030204" pitchFamily="34" charset="0"/>
                <a:cs typeface="Arial" panose="020B0604020202020204" pitchFamily="34" charset="0"/>
              </a:rPr>
              <a:t>I sidste ende handler beslutningen også om hvilken en by man gerne vil bo i, og dermed hvilken en by Aarhus skal være. Myndigheden henviste til anden runde af temamøder skal bruge til at drøfte andre behov end de kommercielle. </a:t>
            </a:r>
          </a:p>
          <a:p>
            <a:endParaRPr lang="da-DK" sz="1200">
              <a:latin typeface="Arial" panose="020B0604020202020204" pitchFamily="34" charset="0"/>
              <a:cs typeface="Arial" panose="020B0604020202020204" pitchFamily="34" charset="0"/>
            </a:endParaRPr>
          </a:p>
        </p:txBody>
      </p:sp>
      <p:sp>
        <p:nvSpPr>
          <p:cNvPr id="4" name="Pladsholder til slidenummer 3"/>
          <p:cNvSpPr>
            <a:spLocks noGrp="1"/>
          </p:cNvSpPr>
          <p:nvPr>
            <p:ph type="sldNum" sz="quarter" idx="5"/>
          </p:nvPr>
        </p:nvSpPr>
        <p:spPr/>
        <p:txBody>
          <a:bodyPr/>
          <a:lstStyle/>
          <a:p>
            <a:fld id="{89B01ABF-6027-4FE4-9CB9-6ED8BF8F9C92}" type="slidenum">
              <a:rPr lang="da-DK" smtClean="0"/>
              <a:t>8</a:t>
            </a:fld>
            <a:endParaRPr lang="da-DK"/>
          </a:p>
        </p:txBody>
      </p:sp>
    </p:spTree>
    <p:extLst>
      <p:ext uri="{BB962C8B-B14F-4D97-AF65-F5344CB8AC3E}">
        <p14:creationId xmlns:p14="http://schemas.microsoft.com/office/powerpoint/2010/main" val="1214210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spc="65">
                <a:solidFill>
                  <a:srgbClr val="333333"/>
                </a:solidFill>
                <a:effectLst/>
                <a:latin typeface="Arial" panose="020B0604020202020204" pitchFamily="34" charset="0"/>
                <a:ea typeface="Times New Roman" panose="02020603050405020304" pitchFamily="18" charset="0"/>
              </a:rPr>
              <a:t>Udgangspunktet: Havneudvidelsen vil medføre en visuel påvirkning af landskabet.</a:t>
            </a:r>
            <a:endParaRPr lang="da-DK" sz="1200">
              <a:effectLst/>
              <a:latin typeface="Times New Roman" panose="02020603050405020304" pitchFamily="18" charset="0"/>
              <a:ea typeface="Times New Roman" panose="02020603050405020304" pitchFamily="18" charset="0"/>
            </a:endParaRPr>
          </a:p>
          <a:p>
            <a:r>
              <a:rPr lang="da-DK" sz="1200" b="1"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rPr>
              <a:t>I miljøkonsekvensrapporten er det konkluderet, at en fuld realisering af havneudvidelsen giver en væsentlig visuel påvirkning. </a:t>
            </a:r>
            <a:endParaRPr lang="da-DK" sz="1200">
              <a:effectLst/>
              <a:latin typeface="Times New Roman" panose="02020603050405020304" pitchFamily="18" charset="0"/>
              <a:ea typeface="Times New Roman" panose="02020603050405020304" pitchFamily="18" charset="0"/>
            </a:endParaRPr>
          </a:p>
          <a:p>
            <a:r>
              <a:rPr lang="da-DK" sz="1200"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rPr>
              <a:t>Mange høringssvar viser en stor bekymring for, hvordan havneudvidelsen påvirker landskabet og forholdet mellem byen og bugten. </a:t>
            </a:r>
            <a:endParaRPr lang="da-DK" sz="1200">
              <a:effectLst/>
              <a:latin typeface="Times New Roman" panose="02020603050405020304" pitchFamily="18" charset="0"/>
              <a:ea typeface="Times New Roman" panose="02020603050405020304" pitchFamily="18" charset="0"/>
            </a:endParaRPr>
          </a:p>
          <a:p>
            <a:pPr algn="l"/>
            <a:r>
              <a:rPr lang="da-DK" sz="1200"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rPr>
              <a:t>Modsat er der andre, som accepterer størrelsen af landvindingen og den visuelle påvirkning, fordi man accepterer behovet for at udvide havnen.</a:t>
            </a:r>
            <a:endParaRPr lang="da-DK" sz="1200">
              <a:effectLst/>
              <a:latin typeface="Times New Roman" panose="02020603050405020304" pitchFamily="18" charset="0"/>
              <a:ea typeface="Times New Roman" panose="02020603050405020304" pitchFamily="18" charset="0"/>
            </a:endParaRPr>
          </a:p>
          <a:p>
            <a:pPr algn="l"/>
            <a:r>
              <a:rPr lang="da-DK" sz="1200"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rPr>
              <a:t>På temamødet blev den visuelle påvirkning drøftet på alle skalatrin. Fra den store skala, der handler om den landskabelige sammenhæng mellem Aarhus og det omgivende landskab. Til den mindre skala, der vedrører arkitekturen og det generelle udseende på havnen i dag og i fremtiden.</a:t>
            </a:r>
            <a:endParaRPr lang="da-DK" sz="1200">
              <a:effectLst/>
              <a:latin typeface="Times New Roman" panose="02020603050405020304" pitchFamily="18" charset="0"/>
              <a:ea typeface="Times New Roman" panose="02020603050405020304" pitchFamily="18" charset="0"/>
            </a:endParaRPr>
          </a:p>
          <a:p>
            <a:r>
              <a:rPr lang="da-DK" sz="1200"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r>
              <a:rPr lang="da-DK" sz="1200" b="1">
                <a:solidFill>
                  <a:srgbClr val="333333"/>
                </a:solidFill>
                <a:effectLst/>
                <a:latin typeface="Arial" panose="020B0604020202020204" pitchFamily="34" charset="0"/>
                <a:ea typeface="Times New Roman" panose="02020603050405020304" pitchFamily="18" charset="0"/>
              </a:rPr>
              <a:t>Sammenhæng mellem Aarhus og det omgivende landskab</a:t>
            </a:r>
            <a:endParaRPr lang="da-DK" sz="1200">
              <a:effectLst/>
              <a:latin typeface="Times New Roman" panose="02020603050405020304" pitchFamily="18" charset="0"/>
              <a:ea typeface="Times New Roman" panose="02020603050405020304" pitchFamily="18" charset="0"/>
            </a:endParaRPr>
          </a:p>
          <a:p>
            <a:r>
              <a:rPr lang="da-DK" sz="1200" b="1">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rPr>
              <a:t>På temamødet blev der talt om, at sammenhængen mellem Aarhus og det omgivende landskab er en del af byens identitet. Her tænker man på oplevelsen af, hvordan Aarhus ligger omkring åmundingen og op ad kanterne i en stor skål, som er skabt af istidens landskab. Nogle mødedeltagere gav udtryk for, at en yderligere landvinding i forbindelse med en havneudvidelse, vil svække dette karaktertræk.</a:t>
            </a:r>
            <a:endParaRPr lang="da-DK" sz="1200">
              <a:effectLst/>
              <a:latin typeface="Times New Roman" panose="02020603050405020304" pitchFamily="18" charset="0"/>
              <a:ea typeface="Times New Roman" panose="02020603050405020304" pitchFamily="18" charset="0"/>
            </a:endParaRPr>
          </a:p>
          <a:p>
            <a:pPr algn="l"/>
            <a:r>
              <a:rPr lang="da-DK" sz="1200"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rPr>
              <a:t>Sammenhængen mellem by, bugt og landskab er en stor del af byens tiltrækningskraft. Nogle deltagere er bekymrede for, at et tab af noget af den kvalitet vil betyde, at det bliver vanskeligere at trække nye borgere og virksomheder til Aarhus.</a:t>
            </a:r>
            <a:endParaRPr lang="da-DK" sz="1200">
              <a:effectLst/>
              <a:latin typeface="Times New Roman" panose="02020603050405020304" pitchFamily="18" charset="0"/>
              <a:ea typeface="Times New Roman" panose="02020603050405020304" pitchFamily="18" charset="0"/>
            </a:endParaRPr>
          </a:p>
          <a:p>
            <a:pPr algn="l"/>
            <a:r>
              <a:rPr lang="da-DK" sz="1200"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br>
              <a:rPr lang="da-DK" sz="1200" spc="65">
                <a:solidFill>
                  <a:srgbClr val="333333"/>
                </a:solidFill>
                <a:effectLst/>
                <a:latin typeface="Arial" panose="020B0604020202020204" pitchFamily="34" charset="0"/>
                <a:ea typeface="Times New Roman" panose="02020603050405020304" pitchFamily="18" charset="0"/>
              </a:rPr>
            </a:br>
            <a:r>
              <a:rPr lang="da-DK" sz="1200"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pPr algn="l"/>
            <a:r>
              <a:rPr lang="da-DK" sz="1200"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rPr>
              <a:t>Da kommunen købte Aarhus Ø, blev havneaktiviteter flyttet væk fra det område. Til gengæld ligger der et perspektivområde i kommuneplanen, hvor den geografiske retning er tegnet for en tiltænkt havneudvidelse. </a:t>
            </a:r>
            <a:endParaRPr lang="da-DK" sz="1200">
              <a:effectLst/>
              <a:latin typeface="Times New Roman" panose="02020603050405020304" pitchFamily="18" charset="0"/>
              <a:ea typeface="Times New Roman" panose="02020603050405020304" pitchFamily="18" charset="0"/>
            </a:endParaRPr>
          </a:p>
          <a:p>
            <a:r>
              <a:rPr lang="da-DK" sz="1200"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rPr>
              <a:t>I denne sammenhæng er det vigtigt at holde sig for øje, at </a:t>
            </a:r>
            <a:r>
              <a:rPr lang="da-DK" sz="1200" spc="65" err="1">
                <a:solidFill>
                  <a:srgbClr val="333333"/>
                </a:solidFill>
                <a:effectLst/>
                <a:latin typeface="Arial" panose="020B0604020202020204" pitchFamily="34" charset="0"/>
                <a:ea typeface="Times New Roman" panose="02020603050405020304" pitchFamily="18" charset="0"/>
              </a:rPr>
              <a:t>lokalplanforslaget</a:t>
            </a:r>
            <a:r>
              <a:rPr lang="da-DK" sz="1200" spc="65">
                <a:solidFill>
                  <a:srgbClr val="333333"/>
                </a:solidFill>
                <a:effectLst/>
                <a:latin typeface="Arial" panose="020B0604020202020204" pitchFamily="34" charset="0"/>
                <a:ea typeface="Times New Roman" panose="02020603050405020304" pitchFamily="18" charset="0"/>
              </a:rPr>
              <a:t> giver byggeret til containerhavnen, men ikke til ”etape 2”. Det skyldes, at det endnu ikke vides hvilke typer af virksomheder, som den fremtidige ”etape 2” skal huse. Det er en efterspørgselsdrevet udvikling i en verden i hastig forandring. </a:t>
            </a:r>
            <a:endParaRPr lang="da-DK" sz="1200">
              <a:effectLst/>
              <a:latin typeface="Times New Roman" panose="02020603050405020304" pitchFamily="18" charset="0"/>
              <a:ea typeface="Times New Roman" panose="02020603050405020304" pitchFamily="18" charset="0"/>
            </a:endParaRPr>
          </a:p>
          <a:p>
            <a:r>
              <a:rPr lang="da-DK" sz="1200"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rPr>
              <a:t>Det ligger dog fast i lokalplanen, at en kommende bebyggelse skal ”trappe ned” i højde mod vandoverfladen på alle sider. Det skal lempe overgangen mellem havn og vandflade. Det betyder, at der kan bygges højest på den centrale del af ”etape 2”.</a:t>
            </a:r>
            <a:endParaRPr lang="da-DK" sz="1200">
              <a:effectLst/>
              <a:latin typeface="Times New Roman" panose="02020603050405020304" pitchFamily="18" charset="0"/>
              <a:ea typeface="Times New Roman" panose="02020603050405020304" pitchFamily="18" charset="0"/>
            </a:endParaRPr>
          </a:p>
          <a:p>
            <a:r>
              <a:rPr lang="da-DK" sz="1200"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r>
              <a:rPr lang="da-DK" sz="1200" b="1">
                <a:solidFill>
                  <a:srgbClr val="333333"/>
                </a:solidFill>
                <a:effectLst/>
                <a:latin typeface="Arial" panose="020B0604020202020204" pitchFamily="34" charset="0"/>
                <a:ea typeface="Times New Roman" panose="02020603050405020304" pitchFamily="18" charset="0"/>
              </a:rPr>
              <a:t>Havnens udseende </a:t>
            </a:r>
            <a:endParaRPr lang="da-DK" sz="1200" b="1">
              <a:effectLst/>
              <a:latin typeface="Times New Roman" panose="02020603050405020304" pitchFamily="18" charset="0"/>
              <a:ea typeface="Times New Roman" panose="02020603050405020304" pitchFamily="18" charset="0"/>
            </a:endParaRPr>
          </a:p>
          <a:p>
            <a:pPr algn="l"/>
            <a:r>
              <a:rPr lang="da-DK" sz="1200"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rPr>
              <a:t>Da den lille skala blev drøftet på temamødet, tog man udgangspunkt i, at havneudvidelsen bliver realiseret i en eller anden udgave. Derfor handlede debatten om, hvordan havnen så skal indrettes og bebygges, når der skal tages hensyn til den visuelle påvirkning.</a:t>
            </a:r>
            <a:endParaRPr lang="da-DK" sz="1200">
              <a:effectLst/>
              <a:latin typeface="Times New Roman" panose="02020603050405020304" pitchFamily="18" charset="0"/>
              <a:ea typeface="Times New Roman" panose="02020603050405020304" pitchFamily="18" charset="0"/>
            </a:endParaRPr>
          </a:p>
          <a:p>
            <a:pPr algn="l"/>
            <a:r>
              <a:rPr lang="da-DK" sz="1200"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rPr>
              <a:t>Bliver der stillet krav til arkitekturen? Kommer der en grøn plan? Skal hegn og oplag fylde lige så meget visuelt, som det gør i dag? Og skal det bære lige så meget præg af industribyggeri som i dag?</a:t>
            </a:r>
            <a:endParaRPr lang="da-DK" sz="1200">
              <a:effectLst/>
              <a:latin typeface="Times New Roman" panose="02020603050405020304" pitchFamily="18" charset="0"/>
              <a:ea typeface="Times New Roman" panose="02020603050405020304" pitchFamily="18" charset="0"/>
            </a:endParaRPr>
          </a:p>
          <a:p>
            <a:pPr marL="457200">
              <a:lnSpc>
                <a:spcPct val="107000"/>
              </a:lnSpc>
              <a:spcAft>
                <a:spcPts val="800"/>
              </a:spcAft>
            </a:pPr>
            <a:r>
              <a:rPr lang="da-DK" sz="1200" spc="65">
                <a:solidFill>
                  <a:srgbClr val="333333"/>
                </a:solidFill>
                <a:effectLst/>
                <a:latin typeface="Arial" panose="020B0604020202020204" pitchFamily="34" charset="0"/>
                <a:ea typeface="Calibri" panose="020F0502020204030204" pitchFamily="34" charset="0"/>
                <a:cs typeface="Times New Roman" panose="02020603050405020304" pitchFamily="18" charset="0"/>
              </a:rPr>
              <a:t>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rPr>
              <a:t>I lokalplanen bliver skiltning, belysning og farve- og materialevalg reguleret. Det skal begrænse den samlede visuelle påvirkning. Planlovens §15 giver samtidig mulighed for at regulere mere.</a:t>
            </a:r>
            <a:endParaRPr lang="da-DK" sz="1200">
              <a:effectLst/>
              <a:latin typeface="Times New Roman" panose="02020603050405020304" pitchFamily="18" charset="0"/>
              <a:ea typeface="Times New Roman" panose="02020603050405020304" pitchFamily="18" charset="0"/>
            </a:endParaRPr>
          </a:p>
          <a:p>
            <a:pPr marL="228600"/>
            <a:r>
              <a:rPr lang="da-DK" sz="1200"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rPr>
              <a:t>Aarhus Havn fik mulighed for at svare på spørgsmål fra temamødets deltagere om indretningen af havnen. Aarhus Havn fremhævede blandt andet arbejdet med Aarhus </a:t>
            </a:r>
            <a:r>
              <a:rPr lang="da-DK" sz="1200" spc="65" err="1">
                <a:solidFill>
                  <a:srgbClr val="333333"/>
                </a:solidFill>
                <a:effectLst/>
                <a:latin typeface="Arial" panose="020B0604020202020204" pitchFamily="34" charset="0"/>
                <a:ea typeface="Times New Roman" panose="02020603050405020304" pitchFamily="18" charset="0"/>
              </a:rPr>
              <a:t>Blueline</a:t>
            </a:r>
            <a:r>
              <a:rPr lang="da-DK" sz="1200" spc="65">
                <a:solidFill>
                  <a:srgbClr val="333333"/>
                </a:solidFill>
                <a:effectLst/>
                <a:latin typeface="Arial" panose="020B0604020202020204" pitchFamily="34" charset="0"/>
                <a:ea typeface="Times New Roman" panose="02020603050405020304" pitchFamily="18" charset="0"/>
              </a:rPr>
              <a:t>. Det er et nyt biodiversitetsprojekt med offentlig adgang. Samtidig arbejder havnen for tiden med ny beplantning af robuste planter ud langs </a:t>
            </a:r>
            <a:r>
              <a:rPr lang="da-DK" sz="1200" spc="65" err="1">
                <a:solidFill>
                  <a:srgbClr val="333333"/>
                </a:solidFill>
                <a:effectLst/>
                <a:latin typeface="Arial" panose="020B0604020202020204" pitchFamily="34" charset="0"/>
                <a:ea typeface="Times New Roman" panose="02020603050405020304" pitchFamily="18" charset="0"/>
              </a:rPr>
              <a:t>Østhavnsvej</a:t>
            </a:r>
            <a:r>
              <a:rPr lang="da-DK" sz="1200" spc="65">
                <a:solidFill>
                  <a:srgbClr val="333333"/>
                </a:solidFill>
                <a:effectLst/>
                <a:latin typeface="Arial" panose="020B0604020202020204" pitchFamily="34" charset="0"/>
                <a:ea typeface="Times New Roman" panose="02020603050405020304" pitchFamily="18" charset="0"/>
              </a:rPr>
              <a:t>, og hvis det bliver en succes, vil man gentage den type beplantning andre steder på havnen.</a:t>
            </a:r>
            <a:endParaRPr lang="da-DK" sz="1200">
              <a:effectLst/>
              <a:latin typeface="Times New Roman" panose="02020603050405020304" pitchFamily="18" charset="0"/>
              <a:ea typeface="Times New Roman" panose="02020603050405020304" pitchFamily="18" charset="0"/>
            </a:endParaRPr>
          </a:p>
          <a:p>
            <a:pPr algn="l"/>
            <a:r>
              <a:rPr lang="da-DK" sz="1200"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rPr>
              <a:t>Dertil forklarede havnen, at hegn på havnen ikke kan undgås, da de er et led i en lovbunden terrorsikring.</a:t>
            </a:r>
            <a:endParaRPr lang="da-DK" sz="1200">
              <a:effectLst/>
              <a:latin typeface="Times New Roman" panose="02020603050405020304" pitchFamily="18" charset="0"/>
              <a:ea typeface="Times New Roman" panose="02020603050405020304" pitchFamily="18" charset="0"/>
            </a:endParaRPr>
          </a:p>
          <a:p>
            <a:r>
              <a:rPr lang="da-DK" sz="1200"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rPr>
              <a:t>På temamødet var der desuden kritik af materialet, som viser den visuelle påvirkning. Baggrunden for at drøfte påvirkningen ligger i de visualiseringer, som er fremlagt i miljøkonsekvensrapporten. Visualiseringerne er udarbejdet i overensstemmelse med de tekniske krav til visualiseringer, og standpunkterne er udvalgt af Aarhus Kommune. </a:t>
            </a:r>
            <a:endParaRPr lang="da-DK" sz="1200">
              <a:effectLst/>
              <a:latin typeface="Times New Roman" panose="02020603050405020304" pitchFamily="18" charset="0"/>
              <a:ea typeface="Times New Roman" panose="02020603050405020304" pitchFamily="18" charset="0"/>
            </a:endParaRPr>
          </a:p>
          <a:p>
            <a:pPr marL="457200"/>
            <a:r>
              <a:rPr lang="da-DK" sz="1200" spc="65">
                <a:solidFill>
                  <a:srgbClr val="333333"/>
                </a:solidFill>
                <a:effectLst/>
                <a:latin typeface="Arial" panose="020B0604020202020204" pitchFamily="34" charset="0"/>
                <a:ea typeface="Times New Roman" panose="02020603050405020304" pitchFamily="18" charset="0"/>
              </a:rPr>
              <a:t> </a:t>
            </a:r>
            <a:endParaRPr lang="da-DK" sz="12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spc="65">
                <a:solidFill>
                  <a:srgbClr val="333333"/>
                </a:solidFill>
                <a:effectLst/>
                <a:latin typeface="Arial" panose="020B0604020202020204" pitchFamily="34" charset="0"/>
                <a:ea typeface="Times New Roman" panose="02020603050405020304" pitchFamily="18" charset="0"/>
              </a:rPr>
              <a:t>Det, var der enighed om, ikke er godt nok til at være baggrund for at drøfte de visuelle forhold. Kritikken blev taget til efterretning. Til kommende temamøder og borgerkonferencer vil der blandt andet være en fysisk model og nye plancher at drøfte ud fra.</a:t>
            </a:r>
            <a:endParaRPr lang="da-DK" sz="1200">
              <a:effectLst/>
              <a:latin typeface="Times New Roman" panose="02020603050405020304" pitchFamily="18" charset="0"/>
              <a:ea typeface="Times New Roman" panose="02020603050405020304" pitchFamily="18" charset="0"/>
            </a:endParaRPr>
          </a:p>
          <a:p>
            <a:endParaRPr lang="da-DK" sz="1200"/>
          </a:p>
        </p:txBody>
      </p:sp>
      <p:sp>
        <p:nvSpPr>
          <p:cNvPr id="4" name="Pladsholder til slidenummer 3"/>
          <p:cNvSpPr>
            <a:spLocks noGrp="1"/>
          </p:cNvSpPr>
          <p:nvPr>
            <p:ph type="sldNum" sz="quarter" idx="5"/>
          </p:nvPr>
        </p:nvSpPr>
        <p:spPr/>
        <p:txBody>
          <a:bodyPr/>
          <a:lstStyle/>
          <a:p>
            <a:fld id="{89B01ABF-6027-4FE4-9CB9-6ED8BF8F9C92}" type="slidenum">
              <a:rPr lang="da-DK" smtClean="0"/>
              <a:t>9</a:t>
            </a:fld>
            <a:endParaRPr lang="da-DK"/>
          </a:p>
        </p:txBody>
      </p:sp>
    </p:spTree>
    <p:extLst>
      <p:ext uri="{BB962C8B-B14F-4D97-AF65-F5344CB8AC3E}">
        <p14:creationId xmlns:p14="http://schemas.microsoft.com/office/powerpoint/2010/main" val="14787759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ide 1">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1B05536C-A887-4DB2-B3D9-2383D64B9588}"/>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0" y="4414723"/>
            <a:ext cx="12192000" cy="2405166"/>
          </a:xfrm>
          <a:prstGeom prst="rect">
            <a:avLst/>
          </a:prstGeom>
        </p:spPr>
      </p:pic>
      <p:cxnSp>
        <p:nvCxnSpPr>
          <p:cNvPr id="17" name="Lige forbindelse 16">
            <a:extLst>
              <a:ext uri="{FF2B5EF4-FFF2-40B4-BE49-F238E27FC236}">
                <a16:creationId xmlns:a16="http://schemas.microsoft.com/office/drawing/2014/main" id="{F0BCBB05-B06A-454F-ACCB-366A3D912C2E}"/>
              </a:ext>
            </a:extLst>
          </p:cNvPr>
          <p:cNvCxnSpPr>
            <a:cxnSpLocks/>
          </p:cNvCxnSpPr>
          <p:nvPr userDrawn="1"/>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sp>
        <p:nvSpPr>
          <p:cNvPr id="7" name="Pladsholder til indhold 11">
            <a:extLst>
              <a:ext uri="{FF2B5EF4-FFF2-40B4-BE49-F238E27FC236}">
                <a16:creationId xmlns:a16="http://schemas.microsoft.com/office/drawing/2014/main" id="{66A32CB0-4FF1-44BF-A43D-F382BBADEF71}"/>
              </a:ext>
            </a:extLst>
          </p:cNvPr>
          <p:cNvSpPr>
            <a:spLocks noGrp="1"/>
          </p:cNvSpPr>
          <p:nvPr>
            <p:ph sz="quarter" idx="11" hasCustomPrompt="1"/>
          </p:nvPr>
        </p:nvSpPr>
        <p:spPr>
          <a:xfrm>
            <a:off x="461728" y="358071"/>
            <a:ext cx="5097596" cy="507946"/>
          </a:xfrm>
          <a:prstGeom prst="rect">
            <a:avLst/>
          </a:prstGeom>
        </p:spPr>
        <p:txBody>
          <a:bodyPr/>
          <a:lstStyle>
            <a:lvl1pPr marL="0" indent="0">
              <a:buNone/>
              <a:defRPr sz="2000">
                <a:latin typeface="Arial Black" panose="020B0A04020102020204" pitchFamily="34" charset="0"/>
              </a:defRPr>
            </a:lvl1pPr>
          </a:lstStyle>
          <a:p>
            <a:pPr lvl="0"/>
            <a:r>
              <a:rPr lang="da-DK" dirty="0"/>
              <a:t>OVERSKRIFT</a:t>
            </a:r>
          </a:p>
        </p:txBody>
      </p:sp>
      <p:sp>
        <p:nvSpPr>
          <p:cNvPr id="8" name="Pladsholder til indhold 17">
            <a:extLst>
              <a:ext uri="{FF2B5EF4-FFF2-40B4-BE49-F238E27FC236}">
                <a16:creationId xmlns:a16="http://schemas.microsoft.com/office/drawing/2014/main" id="{A5C5A3E1-6EF9-45D8-B25D-CC1B909BBD4F}"/>
              </a:ext>
            </a:extLst>
          </p:cNvPr>
          <p:cNvSpPr>
            <a:spLocks noGrp="1"/>
          </p:cNvSpPr>
          <p:nvPr>
            <p:ph sz="quarter" idx="12" hasCustomPrompt="1"/>
          </p:nvPr>
        </p:nvSpPr>
        <p:spPr>
          <a:xfrm>
            <a:off x="461728" y="876038"/>
            <a:ext cx="4688521" cy="344487"/>
          </a:xfrm>
          <a:prstGeom prst="rect">
            <a:avLst/>
          </a:prstGeom>
        </p:spPr>
        <p:txBody>
          <a:bodyPr/>
          <a:lstStyle>
            <a:lvl1pPr marL="0" indent="0">
              <a:buNone/>
              <a:defRPr sz="1400">
                <a:latin typeface="Arial" panose="020B0604020202020204" pitchFamily="34" charset="0"/>
                <a:cs typeface="Arial" panose="020B0604020202020204" pitchFamily="34" charset="0"/>
              </a:defRPr>
            </a:lvl1pPr>
          </a:lstStyle>
          <a:p>
            <a:pPr lvl="0"/>
            <a:r>
              <a:rPr lang="da-DK" dirty="0"/>
              <a:t>Undertitel</a:t>
            </a:r>
          </a:p>
        </p:txBody>
      </p:sp>
      <p:sp>
        <p:nvSpPr>
          <p:cNvPr id="9" name="Pladsholder til tekst 17">
            <a:extLst>
              <a:ext uri="{FF2B5EF4-FFF2-40B4-BE49-F238E27FC236}">
                <a16:creationId xmlns:a16="http://schemas.microsoft.com/office/drawing/2014/main" id="{A6DB8CB2-4055-453C-9848-AE5F5E075F00}"/>
              </a:ext>
            </a:extLst>
          </p:cNvPr>
          <p:cNvSpPr>
            <a:spLocks noGrp="1"/>
          </p:cNvSpPr>
          <p:nvPr>
            <p:ph type="body" sz="quarter" idx="13" hasCustomPrompt="1"/>
          </p:nvPr>
        </p:nvSpPr>
        <p:spPr>
          <a:xfrm>
            <a:off x="461728" y="2356538"/>
            <a:ext cx="4992588" cy="3184525"/>
          </a:xfrm>
          <a:prstGeom prst="rect">
            <a:avLst/>
          </a:prstGeom>
        </p:spPr>
        <p:txBody>
          <a:bodyPr/>
          <a:lstStyle>
            <a:lvl1pPr marL="0" indent="0">
              <a:buNone/>
              <a:defRPr sz="1800"/>
            </a:lvl1pPr>
          </a:lstStyle>
          <a:p>
            <a:r>
              <a:rPr lang="da-DK" dirty="0">
                <a:latin typeface="Arial" panose="020B0604020202020204" pitchFamily="34" charset="0"/>
                <a:cs typeface="Arial" panose="020B0604020202020204" pitchFamily="34" charset="0"/>
              </a:rPr>
              <a:t>Er ganske enkelt </a:t>
            </a:r>
            <a:r>
              <a:rPr lang="da-DK" dirty="0" err="1">
                <a:latin typeface="Arial" panose="020B0604020202020204" pitchFamily="34" charset="0"/>
                <a:cs typeface="Arial" panose="020B0604020202020204" pitchFamily="34" charset="0"/>
              </a:rPr>
              <a:t>fyldtekst</a:t>
            </a:r>
            <a:r>
              <a:rPr lang="da-DK" dirty="0">
                <a:latin typeface="Arial" panose="020B0604020202020204" pitchFamily="34" charset="0"/>
                <a:cs typeface="Arial" panose="020B0604020202020204" pitchFamily="34" charset="0"/>
              </a:rPr>
              <a:t> fra print- og typografiindustrien. </a:t>
            </a:r>
            <a:r>
              <a:rPr lang="da-DK" dirty="0" err="1">
                <a:latin typeface="Arial" panose="020B0604020202020204" pitchFamily="34" charset="0"/>
                <a:cs typeface="Arial" panose="020B0604020202020204" pitchFamily="34" charset="0"/>
              </a:rPr>
              <a:t>Lorem</a:t>
            </a:r>
            <a:r>
              <a:rPr lang="da-DK" dirty="0">
                <a:latin typeface="Arial" panose="020B0604020202020204" pitchFamily="34" charset="0"/>
                <a:cs typeface="Arial" panose="020B0604020202020204" pitchFamily="34" charset="0"/>
              </a:rPr>
              <a:t> </a:t>
            </a:r>
            <a:r>
              <a:rPr lang="da-DK" dirty="0" err="1">
                <a:latin typeface="Arial" panose="020B0604020202020204" pitchFamily="34" charset="0"/>
                <a:cs typeface="Arial" panose="020B0604020202020204" pitchFamily="34" charset="0"/>
              </a:rPr>
              <a:t>Ipsum</a:t>
            </a:r>
            <a:r>
              <a:rPr lang="da-DK" dirty="0">
                <a:latin typeface="Arial" panose="020B0604020202020204" pitchFamily="34" charset="0"/>
                <a:cs typeface="Arial" panose="020B0604020202020204" pitchFamily="34" charset="0"/>
              </a:rPr>
              <a:t> har været standard </a:t>
            </a:r>
            <a:r>
              <a:rPr lang="da-DK" dirty="0" err="1">
                <a:latin typeface="Arial" panose="020B0604020202020204" pitchFamily="34" charset="0"/>
                <a:cs typeface="Arial" panose="020B0604020202020204" pitchFamily="34" charset="0"/>
              </a:rPr>
              <a:t>fyldtekst</a:t>
            </a:r>
            <a:r>
              <a:rPr lang="da-DK" dirty="0">
                <a:latin typeface="Arial" panose="020B0604020202020204" pitchFamily="34" charset="0"/>
                <a:cs typeface="Arial" panose="020B0604020202020204" pitchFamily="34" charset="0"/>
              </a:rPr>
              <a:t> siden 1500-tallet.</a:t>
            </a:r>
          </a:p>
          <a:p>
            <a:r>
              <a:rPr lang="da-DK" dirty="0">
                <a:latin typeface="Arial" panose="020B0604020202020204" pitchFamily="34" charset="0"/>
                <a:cs typeface="Arial" panose="020B0604020202020204" pitchFamily="34" charset="0"/>
              </a:rPr>
              <a:t>Hvor en ukendt trykker sammensatte en tilfældig spalte for at trykke en bog til sammenligning af forskellige skrifttyper. </a:t>
            </a:r>
          </a:p>
          <a:p>
            <a:r>
              <a:rPr lang="da-DK" dirty="0" err="1">
                <a:latin typeface="Arial" panose="020B0604020202020204" pitchFamily="34" charset="0"/>
                <a:cs typeface="Arial" panose="020B0604020202020204" pitchFamily="34" charset="0"/>
              </a:rPr>
              <a:t>Lorem</a:t>
            </a:r>
            <a:r>
              <a:rPr lang="da-DK" dirty="0">
                <a:latin typeface="Arial" panose="020B0604020202020204" pitchFamily="34" charset="0"/>
                <a:cs typeface="Arial" panose="020B0604020202020204" pitchFamily="34" charset="0"/>
              </a:rPr>
              <a:t> </a:t>
            </a:r>
            <a:r>
              <a:rPr lang="da-DK" dirty="0" err="1">
                <a:latin typeface="Arial" panose="020B0604020202020204" pitchFamily="34" charset="0"/>
                <a:cs typeface="Arial" panose="020B0604020202020204" pitchFamily="34" charset="0"/>
              </a:rPr>
              <a:t>Ipsum</a:t>
            </a:r>
            <a:r>
              <a:rPr lang="da-DK" dirty="0">
                <a:latin typeface="Arial" panose="020B0604020202020204" pitchFamily="34" charset="0"/>
                <a:cs typeface="Arial" panose="020B0604020202020204" pitchFamily="34" charset="0"/>
              </a:rPr>
              <a:t> har ikke alene overlevet fem århundreder, men har også vundet indpas i elektronisk typografi uden væsentlige ændringer. </a:t>
            </a:r>
          </a:p>
          <a:p>
            <a:pPr lvl="0"/>
            <a:endParaRPr lang="da-DK" dirty="0"/>
          </a:p>
        </p:txBody>
      </p:sp>
    </p:spTree>
    <p:extLst>
      <p:ext uri="{BB962C8B-B14F-4D97-AF65-F5344CB8AC3E}">
        <p14:creationId xmlns:p14="http://schemas.microsoft.com/office/powerpoint/2010/main" val="4277727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gsorden">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312201B5-5A07-8D49-8130-7E483F667F0E}"/>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0" y="4414723"/>
            <a:ext cx="12192000" cy="2405166"/>
          </a:xfrm>
          <a:prstGeom prst="rect">
            <a:avLst/>
          </a:prstGeom>
        </p:spPr>
      </p:pic>
      <p:sp>
        <p:nvSpPr>
          <p:cNvPr id="26" name="Rektangel 25">
            <a:extLst>
              <a:ext uri="{FF2B5EF4-FFF2-40B4-BE49-F238E27FC236}">
                <a16:creationId xmlns:a16="http://schemas.microsoft.com/office/drawing/2014/main" id="{17661083-0057-E744-B202-8DB3407007E9}"/>
              </a:ext>
            </a:extLst>
          </p:cNvPr>
          <p:cNvSpPr/>
          <p:nvPr userDrawn="1"/>
        </p:nvSpPr>
        <p:spPr>
          <a:xfrm>
            <a:off x="11832000" y="0"/>
            <a:ext cx="360000" cy="6858000"/>
          </a:xfrm>
          <a:prstGeom prst="rect">
            <a:avLst/>
          </a:prstGeom>
          <a:solidFill>
            <a:srgbClr val="3761D9"/>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0" name="Pladsholder til indhold 11">
            <a:extLst>
              <a:ext uri="{FF2B5EF4-FFF2-40B4-BE49-F238E27FC236}">
                <a16:creationId xmlns:a16="http://schemas.microsoft.com/office/drawing/2014/main" id="{EA7C7C13-FD98-4705-9982-88610F2496DB}"/>
              </a:ext>
            </a:extLst>
          </p:cNvPr>
          <p:cNvSpPr>
            <a:spLocks noGrp="1"/>
          </p:cNvSpPr>
          <p:nvPr>
            <p:ph sz="quarter" idx="13" hasCustomPrompt="1"/>
          </p:nvPr>
        </p:nvSpPr>
        <p:spPr>
          <a:xfrm>
            <a:off x="3325319" y="1825306"/>
            <a:ext cx="2642344" cy="507946"/>
          </a:xfrm>
          <a:prstGeom prst="rect">
            <a:avLst/>
          </a:prstGeom>
        </p:spPr>
        <p:txBody>
          <a:bodyPr/>
          <a:lstStyle>
            <a:lvl1pPr marL="0" indent="0">
              <a:buNone/>
              <a:defRPr sz="1800" b="1">
                <a:latin typeface="Arial" panose="020B0604020202020204" pitchFamily="34" charset="0"/>
                <a:cs typeface="Arial" panose="020B0604020202020204" pitchFamily="34" charset="0"/>
              </a:defRPr>
            </a:lvl1pPr>
          </a:lstStyle>
          <a:p>
            <a:pPr lvl="0"/>
            <a:r>
              <a:rPr lang="da-DK" dirty="0"/>
              <a:t>Emne</a:t>
            </a:r>
          </a:p>
        </p:txBody>
      </p:sp>
      <p:sp>
        <p:nvSpPr>
          <p:cNvPr id="31" name="Pladsholder til indhold 11">
            <a:extLst>
              <a:ext uri="{FF2B5EF4-FFF2-40B4-BE49-F238E27FC236}">
                <a16:creationId xmlns:a16="http://schemas.microsoft.com/office/drawing/2014/main" id="{1EDE373E-5FC9-44A1-8F2B-93A9AC01F229}"/>
              </a:ext>
            </a:extLst>
          </p:cNvPr>
          <p:cNvSpPr>
            <a:spLocks noGrp="1"/>
          </p:cNvSpPr>
          <p:nvPr>
            <p:ph sz="quarter" idx="14" hasCustomPrompt="1"/>
          </p:nvPr>
        </p:nvSpPr>
        <p:spPr>
          <a:xfrm>
            <a:off x="7378296" y="1832172"/>
            <a:ext cx="2439472" cy="507946"/>
          </a:xfrm>
          <a:prstGeom prst="rect">
            <a:avLst/>
          </a:prstGeom>
        </p:spPr>
        <p:txBody>
          <a:bodyPr/>
          <a:lstStyle>
            <a:lvl1pPr marL="0" indent="0">
              <a:buNone/>
              <a:defRPr sz="1800" b="1">
                <a:latin typeface="Arial" panose="020B0604020202020204" pitchFamily="34" charset="0"/>
                <a:cs typeface="Arial" panose="020B0604020202020204" pitchFamily="34" charset="0"/>
              </a:defRPr>
            </a:lvl1pPr>
          </a:lstStyle>
          <a:p>
            <a:pPr lvl="0"/>
            <a:r>
              <a:rPr lang="da-DK" dirty="0"/>
              <a:t>Emne</a:t>
            </a:r>
          </a:p>
        </p:txBody>
      </p:sp>
      <p:sp>
        <p:nvSpPr>
          <p:cNvPr id="32" name="Pladsholder til indhold 11">
            <a:extLst>
              <a:ext uri="{FF2B5EF4-FFF2-40B4-BE49-F238E27FC236}">
                <a16:creationId xmlns:a16="http://schemas.microsoft.com/office/drawing/2014/main" id="{6F46BA7E-28CB-4356-9D7C-C2B8013DA6E2}"/>
              </a:ext>
            </a:extLst>
          </p:cNvPr>
          <p:cNvSpPr>
            <a:spLocks noGrp="1"/>
          </p:cNvSpPr>
          <p:nvPr>
            <p:ph sz="quarter" idx="15" hasCustomPrompt="1"/>
          </p:nvPr>
        </p:nvSpPr>
        <p:spPr>
          <a:xfrm>
            <a:off x="3329367" y="2730258"/>
            <a:ext cx="2642344" cy="507946"/>
          </a:xfrm>
          <a:prstGeom prst="rect">
            <a:avLst/>
          </a:prstGeom>
        </p:spPr>
        <p:txBody>
          <a:bodyPr/>
          <a:lstStyle>
            <a:lvl1pPr marL="0" indent="0">
              <a:buNone/>
              <a:defRPr sz="1800" b="1">
                <a:latin typeface="Arial" panose="020B0604020202020204" pitchFamily="34" charset="0"/>
                <a:cs typeface="Arial" panose="020B0604020202020204" pitchFamily="34" charset="0"/>
              </a:defRPr>
            </a:lvl1pPr>
          </a:lstStyle>
          <a:p>
            <a:pPr lvl="0"/>
            <a:r>
              <a:rPr lang="da-DK" dirty="0"/>
              <a:t>Emne</a:t>
            </a:r>
          </a:p>
        </p:txBody>
      </p:sp>
      <p:sp>
        <p:nvSpPr>
          <p:cNvPr id="33" name="Pladsholder til indhold 11">
            <a:extLst>
              <a:ext uri="{FF2B5EF4-FFF2-40B4-BE49-F238E27FC236}">
                <a16:creationId xmlns:a16="http://schemas.microsoft.com/office/drawing/2014/main" id="{12E1AD9A-907C-43B8-8883-DD01BC9C3B2F}"/>
              </a:ext>
            </a:extLst>
          </p:cNvPr>
          <p:cNvSpPr>
            <a:spLocks noGrp="1"/>
          </p:cNvSpPr>
          <p:nvPr>
            <p:ph sz="quarter" idx="16" hasCustomPrompt="1"/>
          </p:nvPr>
        </p:nvSpPr>
        <p:spPr>
          <a:xfrm>
            <a:off x="7382344" y="2737124"/>
            <a:ext cx="2439472" cy="507946"/>
          </a:xfrm>
          <a:prstGeom prst="rect">
            <a:avLst/>
          </a:prstGeom>
        </p:spPr>
        <p:txBody>
          <a:bodyPr/>
          <a:lstStyle>
            <a:lvl1pPr marL="0" indent="0">
              <a:buNone/>
              <a:defRPr sz="1800" b="1">
                <a:latin typeface="Arial" panose="020B0604020202020204" pitchFamily="34" charset="0"/>
                <a:cs typeface="Arial" panose="020B0604020202020204" pitchFamily="34" charset="0"/>
              </a:defRPr>
            </a:lvl1pPr>
          </a:lstStyle>
          <a:p>
            <a:pPr lvl="0"/>
            <a:r>
              <a:rPr lang="da-DK" dirty="0"/>
              <a:t>Emne</a:t>
            </a:r>
          </a:p>
        </p:txBody>
      </p:sp>
      <p:sp>
        <p:nvSpPr>
          <p:cNvPr id="34" name="Pladsholder til indhold 11">
            <a:extLst>
              <a:ext uri="{FF2B5EF4-FFF2-40B4-BE49-F238E27FC236}">
                <a16:creationId xmlns:a16="http://schemas.microsoft.com/office/drawing/2014/main" id="{67172F0E-421D-4C87-B15A-E9A4B57E4C16}"/>
              </a:ext>
            </a:extLst>
          </p:cNvPr>
          <p:cNvSpPr>
            <a:spLocks noGrp="1"/>
          </p:cNvSpPr>
          <p:nvPr>
            <p:ph sz="quarter" idx="17" hasCustomPrompt="1"/>
          </p:nvPr>
        </p:nvSpPr>
        <p:spPr>
          <a:xfrm>
            <a:off x="3325319" y="3630064"/>
            <a:ext cx="2642344" cy="507946"/>
          </a:xfrm>
          <a:prstGeom prst="rect">
            <a:avLst/>
          </a:prstGeom>
        </p:spPr>
        <p:txBody>
          <a:bodyPr/>
          <a:lstStyle>
            <a:lvl1pPr marL="0" indent="0">
              <a:buNone/>
              <a:defRPr sz="1800" b="1">
                <a:latin typeface="Arial" panose="020B0604020202020204" pitchFamily="34" charset="0"/>
                <a:cs typeface="Arial" panose="020B0604020202020204" pitchFamily="34" charset="0"/>
              </a:defRPr>
            </a:lvl1pPr>
          </a:lstStyle>
          <a:p>
            <a:pPr lvl="0"/>
            <a:r>
              <a:rPr lang="da-DK" dirty="0"/>
              <a:t>Emne</a:t>
            </a:r>
          </a:p>
        </p:txBody>
      </p:sp>
      <p:sp>
        <p:nvSpPr>
          <p:cNvPr id="35" name="Pladsholder til indhold 11">
            <a:extLst>
              <a:ext uri="{FF2B5EF4-FFF2-40B4-BE49-F238E27FC236}">
                <a16:creationId xmlns:a16="http://schemas.microsoft.com/office/drawing/2014/main" id="{59C3E4CD-5A76-4D3C-9635-17B2FC5AE784}"/>
              </a:ext>
            </a:extLst>
          </p:cNvPr>
          <p:cNvSpPr>
            <a:spLocks noGrp="1"/>
          </p:cNvSpPr>
          <p:nvPr>
            <p:ph sz="quarter" idx="18" hasCustomPrompt="1"/>
          </p:nvPr>
        </p:nvSpPr>
        <p:spPr>
          <a:xfrm>
            <a:off x="7378296" y="3636930"/>
            <a:ext cx="2439472" cy="507946"/>
          </a:xfrm>
          <a:prstGeom prst="rect">
            <a:avLst/>
          </a:prstGeom>
        </p:spPr>
        <p:txBody>
          <a:bodyPr/>
          <a:lstStyle>
            <a:lvl1pPr marL="0" indent="0">
              <a:buNone/>
              <a:defRPr sz="1800" b="1">
                <a:latin typeface="Arial" panose="020B0604020202020204" pitchFamily="34" charset="0"/>
                <a:cs typeface="Arial" panose="020B0604020202020204" pitchFamily="34" charset="0"/>
              </a:defRPr>
            </a:lvl1pPr>
          </a:lstStyle>
          <a:p>
            <a:pPr lvl="0"/>
            <a:r>
              <a:rPr lang="da-DK" dirty="0"/>
              <a:t>Emne</a:t>
            </a:r>
          </a:p>
        </p:txBody>
      </p:sp>
      <p:sp>
        <p:nvSpPr>
          <p:cNvPr id="36" name="Pladsholder til indhold 11">
            <a:extLst>
              <a:ext uri="{FF2B5EF4-FFF2-40B4-BE49-F238E27FC236}">
                <a16:creationId xmlns:a16="http://schemas.microsoft.com/office/drawing/2014/main" id="{6D47961C-2684-4A06-BEF7-D35E4538D21A}"/>
              </a:ext>
            </a:extLst>
          </p:cNvPr>
          <p:cNvSpPr>
            <a:spLocks noGrp="1"/>
          </p:cNvSpPr>
          <p:nvPr>
            <p:ph sz="quarter" idx="19" hasCustomPrompt="1"/>
          </p:nvPr>
        </p:nvSpPr>
        <p:spPr>
          <a:xfrm>
            <a:off x="3325319" y="4623877"/>
            <a:ext cx="2642344" cy="507946"/>
          </a:xfrm>
          <a:prstGeom prst="rect">
            <a:avLst/>
          </a:prstGeom>
        </p:spPr>
        <p:txBody>
          <a:bodyPr/>
          <a:lstStyle>
            <a:lvl1pPr marL="0" indent="0">
              <a:buNone/>
              <a:defRPr sz="1800" b="1">
                <a:latin typeface="Arial" panose="020B0604020202020204" pitchFamily="34" charset="0"/>
                <a:cs typeface="Arial" panose="020B0604020202020204" pitchFamily="34" charset="0"/>
              </a:defRPr>
            </a:lvl1pPr>
          </a:lstStyle>
          <a:p>
            <a:pPr lvl="0"/>
            <a:r>
              <a:rPr lang="da-DK" dirty="0"/>
              <a:t>Emne</a:t>
            </a:r>
          </a:p>
        </p:txBody>
      </p:sp>
      <p:sp>
        <p:nvSpPr>
          <p:cNvPr id="37" name="Pladsholder til indhold 11">
            <a:extLst>
              <a:ext uri="{FF2B5EF4-FFF2-40B4-BE49-F238E27FC236}">
                <a16:creationId xmlns:a16="http://schemas.microsoft.com/office/drawing/2014/main" id="{13830982-62E5-497C-8FAC-5FE7CD9E6934}"/>
              </a:ext>
            </a:extLst>
          </p:cNvPr>
          <p:cNvSpPr>
            <a:spLocks noGrp="1"/>
          </p:cNvSpPr>
          <p:nvPr>
            <p:ph sz="quarter" idx="20" hasCustomPrompt="1"/>
          </p:nvPr>
        </p:nvSpPr>
        <p:spPr>
          <a:xfrm>
            <a:off x="7378296" y="4630743"/>
            <a:ext cx="2439472" cy="507946"/>
          </a:xfrm>
          <a:prstGeom prst="rect">
            <a:avLst/>
          </a:prstGeom>
        </p:spPr>
        <p:txBody>
          <a:bodyPr/>
          <a:lstStyle>
            <a:lvl1pPr marL="0" indent="0">
              <a:buNone/>
              <a:defRPr sz="1800" b="1">
                <a:latin typeface="Arial" panose="020B0604020202020204" pitchFamily="34" charset="0"/>
                <a:cs typeface="Arial" panose="020B0604020202020204" pitchFamily="34" charset="0"/>
              </a:defRPr>
            </a:lvl1pPr>
          </a:lstStyle>
          <a:p>
            <a:pPr lvl="0"/>
            <a:r>
              <a:rPr lang="da-DK" dirty="0"/>
              <a:t>Emne</a:t>
            </a:r>
          </a:p>
        </p:txBody>
      </p:sp>
      <p:sp>
        <p:nvSpPr>
          <p:cNvPr id="38" name="Pladsholder til indhold 11">
            <a:extLst>
              <a:ext uri="{FF2B5EF4-FFF2-40B4-BE49-F238E27FC236}">
                <a16:creationId xmlns:a16="http://schemas.microsoft.com/office/drawing/2014/main" id="{1D9D2ED9-B752-4ABF-B203-82AB20FE1B08}"/>
              </a:ext>
            </a:extLst>
          </p:cNvPr>
          <p:cNvSpPr>
            <a:spLocks noGrp="1"/>
          </p:cNvSpPr>
          <p:nvPr>
            <p:ph sz="quarter" idx="21" hasCustomPrompt="1"/>
          </p:nvPr>
        </p:nvSpPr>
        <p:spPr>
          <a:xfrm>
            <a:off x="3304135" y="5543134"/>
            <a:ext cx="2642344" cy="507946"/>
          </a:xfrm>
          <a:prstGeom prst="rect">
            <a:avLst/>
          </a:prstGeom>
        </p:spPr>
        <p:txBody>
          <a:bodyPr/>
          <a:lstStyle>
            <a:lvl1pPr marL="0" indent="0">
              <a:buNone/>
              <a:defRPr sz="1800" b="1">
                <a:latin typeface="Arial" panose="020B0604020202020204" pitchFamily="34" charset="0"/>
                <a:cs typeface="Arial" panose="020B0604020202020204" pitchFamily="34" charset="0"/>
              </a:defRPr>
            </a:lvl1pPr>
          </a:lstStyle>
          <a:p>
            <a:pPr lvl="0"/>
            <a:r>
              <a:rPr lang="da-DK" dirty="0"/>
              <a:t>Emne</a:t>
            </a:r>
          </a:p>
        </p:txBody>
      </p:sp>
      <p:sp>
        <p:nvSpPr>
          <p:cNvPr id="39" name="Pladsholder til indhold 11">
            <a:extLst>
              <a:ext uri="{FF2B5EF4-FFF2-40B4-BE49-F238E27FC236}">
                <a16:creationId xmlns:a16="http://schemas.microsoft.com/office/drawing/2014/main" id="{5435C590-A960-4BBB-BD79-E91FBF654BAA}"/>
              </a:ext>
            </a:extLst>
          </p:cNvPr>
          <p:cNvSpPr>
            <a:spLocks noGrp="1"/>
          </p:cNvSpPr>
          <p:nvPr>
            <p:ph sz="quarter" idx="22" hasCustomPrompt="1"/>
          </p:nvPr>
        </p:nvSpPr>
        <p:spPr>
          <a:xfrm>
            <a:off x="7669503" y="5550000"/>
            <a:ext cx="2439472" cy="507946"/>
          </a:xfrm>
          <a:prstGeom prst="rect">
            <a:avLst/>
          </a:prstGeom>
        </p:spPr>
        <p:txBody>
          <a:bodyPr/>
          <a:lstStyle>
            <a:lvl1pPr marL="0" indent="0">
              <a:buNone/>
              <a:defRPr sz="1800" b="1">
                <a:latin typeface="Arial" panose="020B0604020202020204" pitchFamily="34" charset="0"/>
                <a:cs typeface="Arial" panose="020B0604020202020204" pitchFamily="34" charset="0"/>
              </a:defRPr>
            </a:lvl1pPr>
          </a:lstStyle>
          <a:p>
            <a:pPr lvl="0"/>
            <a:r>
              <a:rPr lang="da-DK" dirty="0"/>
              <a:t>Emne</a:t>
            </a:r>
          </a:p>
        </p:txBody>
      </p:sp>
      <p:cxnSp>
        <p:nvCxnSpPr>
          <p:cNvPr id="43" name="Lige forbindelse 42">
            <a:extLst>
              <a:ext uri="{FF2B5EF4-FFF2-40B4-BE49-F238E27FC236}">
                <a16:creationId xmlns:a16="http://schemas.microsoft.com/office/drawing/2014/main" id="{D279E33E-649A-47C1-950A-48BE78B04D87}"/>
              </a:ext>
            </a:extLst>
          </p:cNvPr>
          <p:cNvCxnSpPr>
            <a:cxnSpLocks/>
          </p:cNvCxnSpPr>
          <p:nvPr userDrawn="1"/>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sp>
        <p:nvSpPr>
          <p:cNvPr id="44" name="Pladsholder til indhold 11">
            <a:extLst>
              <a:ext uri="{FF2B5EF4-FFF2-40B4-BE49-F238E27FC236}">
                <a16:creationId xmlns:a16="http://schemas.microsoft.com/office/drawing/2014/main" id="{9562C4BD-239C-4C8C-B252-BD08A945F16B}"/>
              </a:ext>
            </a:extLst>
          </p:cNvPr>
          <p:cNvSpPr>
            <a:spLocks noGrp="1"/>
          </p:cNvSpPr>
          <p:nvPr>
            <p:ph sz="quarter" idx="11" hasCustomPrompt="1"/>
          </p:nvPr>
        </p:nvSpPr>
        <p:spPr>
          <a:xfrm>
            <a:off x="461728" y="358071"/>
            <a:ext cx="5097596" cy="370587"/>
          </a:xfrm>
          <a:prstGeom prst="rect">
            <a:avLst/>
          </a:prstGeom>
        </p:spPr>
        <p:txBody>
          <a:bodyPr/>
          <a:lstStyle>
            <a:lvl1pPr marL="0" indent="0">
              <a:buNone/>
              <a:defRPr sz="2000">
                <a:latin typeface="Arial Black" panose="020B0A04020102020204" pitchFamily="34" charset="0"/>
              </a:defRPr>
            </a:lvl1pPr>
          </a:lstStyle>
          <a:p>
            <a:pPr lvl="0"/>
            <a:r>
              <a:rPr lang="da-DK" dirty="0"/>
              <a:t>DAGSORDEN</a:t>
            </a:r>
          </a:p>
        </p:txBody>
      </p:sp>
      <p:sp>
        <p:nvSpPr>
          <p:cNvPr id="45" name="Pladsholder til indhold 17">
            <a:extLst>
              <a:ext uri="{FF2B5EF4-FFF2-40B4-BE49-F238E27FC236}">
                <a16:creationId xmlns:a16="http://schemas.microsoft.com/office/drawing/2014/main" id="{DC2E71E9-1B46-4105-8891-5E1166611411}"/>
              </a:ext>
            </a:extLst>
          </p:cNvPr>
          <p:cNvSpPr>
            <a:spLocks noGrp="1"/>
          </p:cNvSpPr>
          <p:nvPr>
            <p:ph sz="quarter" idx="12" hasCustomPrompt="1"/>
          </p:nvPr>
        </p:nvSpPr>
        <p:spPr>
          <a:xfrm>
            <a:off x="461728" y="876038"/>
            <a:ext cx="4688521" cy="344487"/>
          </a:xfrm>
          <a:prstGeom prst="rect">
            <a:avLst/>
          </a:prstGeom>
        </p:spPr>
        <p:txBody>
          <a:bodyPr/>
          <a:lstStyle>
            <a:lvl1pPr marL="0" indent="0">
              <a:buNone/>
              <a:defRPr sz="1400">
                <a:latin typeface="Arial" panose="020B0604020202020204" pitchFamily="34" charset="0"/>
                <a:cs typeface="Arial" panose="020B0604020202020204" pitchFamily="34" charset="0"/>
              </a:defRPr>
            </a:lvl1pPr>
          </a:lstStyle>
          <a:p>
            <a:pPr lvl="0"/>
            <a:r>
              <a:rPr lang="da-DK" dirty="0"/>
              <a:t>Undertitel</a:t>
            </a:r>
          </a:p>
        </p:txBody>
      </p:sp>
      <p:sp>
        <p:nvSpPr>
          <p:cNvPr id="51" name="Pladsholder til tekst 50">
            <a:extLst>
              <a:ext uri="{FF2B5EF4-FFF2-40B4-BE49-F238E27FC236}">
                <a16:creationId xmlns:a16="http://schemas.microsoft.com/office/drawing/2014/main" id="{0A2BF995-555B-481B-A4B1-3F5C9BEE38CD}"/>
              </a:ext>
            </a:extLst>
          </p:cNvPr>
          <p:cNvSpPr>
            <a:spLocks noGrp="1"/>
          </p:cNvSpPr>
          <p:nvPr>
            <p:ph type="body" sz="quarter" idx="24" hasCustomPrompt="1"/>
          </p:nvPr>
        </p:nvSpPr>
        <p:spPr>
          <a:xfrm>
            <a:off x="2462425" y="1461329"/>
            <a:ext cx="1103312" cy="865188"/>
          </a:xfrm>
          <a:prstGeom prst="rect">
            <a:avLst/>
          </a:prstGeom>
        </p:spPr>
        <p:txBody>
          <a:bodyPr/>
          <a:lstStyle>
            <a:lvl1pPr marL="0" indent="0">
              <a:buNone/>
              <a:defRPr sz="5400" b="1">
                <a:solidFill>
                  <a:srgbClr val="3761D9"/>
                </a:solidFill>
                <a:latin typeface="Arial" panose="020B0604020202020204" pitchFamily="34" charset="0"/>
                <a:cs typeface="Arial" panose="020B0604020202020204" pitchFamily="34" charset="0"/>
              </a:defRPr>
            </a:lvl1pPr>
          </a:lstStyle>
          <a:p>
            <a:pPr lvl="0"/>
            <a:r>
              <a:rPr lang="da-DK" dirty="0"/>
              <a:t>1.</a:t>
            </a:r>
          </a:p>
        </p:txBody>
      </p:sp>
      <p:sp>
        <p:nvSpPr>
          <p:cNvPr id="52" name="Pladsholder til tekst 50">
            <a:extLst>
              <a:ext uri="{FF2B5EF4-FFF2-40B4-BE49-F238E27FC236}">
                <a16:creationId xmlns:a16="http://schemas.microsoft.com/office/drawing/2014/main" id="{AA820D95-F57D-4124-A892-2E61C6D1B7B5}"/>
              </a:ext>
            </a:extLst>
          </p:cNvPr>
          <p:cNvSpPr>
            <a:spLocks noGrp="1"/>
          </p:cNvSpPr>
          <p:nvPr>
            <p:ph type="body" sz="quarter" idx="25" hasCustomPrompt="1"/>
          </p:nvPr>
        </p:nvSpPr>
        <p:spPr>
          <a:xfrm>
            <a:off x="6537155" y="1461329"/>
            <a:ext cx="928833" cy="865188"/>
          </a:xfrm>
          <a:prstGeom prst="rect">
            <a:avLst/>
          </a:prstGeom>
        </p:spPr>
        <p:txBody>
          <a:bodyPr/>
          <a:lstStyle>
            <a:lvl1pPr marL="0" indent="0">
              <a:buNone/>
              <a:defRPr sz="5400" b="1">
                <a:solidFill>
                  <a:srgbClr val="3761D9"/>
                </a:solidFill>
                <a:latin typeface="Arial" panose="020B0604020202020204" pitchFamily="34" charset="0"/>
                <a:cs typeface="Arial" panose="020B0604020202020204" pitchFamily="34" charset="0"/>
              </a:defRPr>
            </a:lvl1pPr>
          </a:lstStyle>
          <a:p>
            <a:pPr lvl="0"/>
            <a:r>
              <a:rPr lang="da-DK" dirty="0"/>
              <a:t>6.</a:t>
            </a:r>
          </a:p>
        </p:txBody>
      </p:sp>
      <p:sp>
        <p:nvSpPr>
          <p:cNvPr id="53" name="Pladsholder til tekst 50">
            <a:extLst>
              <a:ext uri="{FF2B5EF4-FFF2-40B4-BE49-F238E27FC236}">
                <a16:creationId xmlns:a16="http://schemas.microsoft.com/office/drawing/2014/main" id="{193661C9-B439-48AE-85A2-42AAE73D70F5}"/>
              </a:ext>
            </a:extLst>
          </p:cNvPr>
          <p:cNvSpPr>
            <a:spLocks noGrp="1"/>
          </p:cNvSpPr>
          <p:nvPr>
            <p:ph type="body" sz="quarter" idx="26" hasCustomPrompt="1"/>
          </p:nvPr>
        </p:nvSpPr>
        <p:spPr>
          <a:xfrm>
            <a:off x="2462425" y="2384270"/>
            <a:ext cx="1103312" cy="865188"/>
          </a:xfrm>
          <a:prstGeom prst="rect">
            <a:avLst/>
          </a:prstGeom>
        </p:spPr>
        <p:txBody>
          <a:bodyPr/>
          <a:lstStyle>
            <a:lvl1pPr marL="0" indent="0">
              <a:buNone/>
              <a:defRPr sz="5400" b="1">
                <a:solidFill>
                  <a:srgbClr val="3761D9"/>
                </a:solidFill>
                <a:latin typeface="Arial" panose="020B0604020202020204" pitchFamily="34" charset="0"/>
                <a:cs typeface="Arial" panose="020B0604020202020204" pitchFamily="34" charset="0"/>
              </a:defRPr>
            </a:lvl1pPr>
          </a:lstStyle>
          <a:p>
            <a:pPr lvl="0"/>
            <a:r>
              <a:rPr lang="da-DK" dirty="0"/>
              <a:t>2.</a:t>
            </a:r>
          </a:p>
        </p:txBody>
      </p:sp>
      <p:sp>
        <p:nvSpPr>
          <p:cNvPr id="54" name="Pladsholder til tekst 50">
            <a:extLst>
              <a:ext uri="{FF2B5EF4-FFF2-40B4-BE49-F238E27FC236}">
                <a16:creationId xmlns:a16="http://schemas.microsoft.com/office/drawing/2014/main" id="{8A2D5DF9-123D-4F8B-870A-218BFC659B9C}"/>
              </a:ext>
            </a:extLst>
          </p:cNvPr>
          <p:cNvSpPr>
            <a:spLocks noGrp="1"/>
          </p:cNvSpPr>
          <p:nvPr>
            <p:ph type="body" sz="quarter" idx="27" hasCustomPrompt="1"/>
          </p:nvPr>
        </p:nvSpPr>
        <p:spPr>
          <a:xfrm>
            <a:off x="6537155" y="2384270"/>
            <a:ext cx="928833" cy="865188"/>
          </a:xfrm>
          <a:prstGeom prst="rect">
            <a:avLst/>
          </a:prstGeom>
        </p:spPr>
        <p:txBody>
          <a:bodyPr/>
          <a:lstStyle>
            <a:lvl1pPr marL="0" indent="0">
              <a:buNone/>
              <a:defRPr sz="5400" b="1">
                <a:solidFill>
                  <a:srgbClr val="3761D9"/>
                </a:solidFill>
                <a:latin typeface="Arial" panose="020B0604020202020204" pitchFamily="34" charset="0"/>
                <a:cs typeface="Arial" panose="020B0604020202020204" pitchFamily="34" charset="0"/>
              </a:defRPr>
            </a:lvl1pPr>
          </a:lstStyle>
          <a:p>
            <a:pPr lvl="0"/>
            <a:r>
              <a:rPr lang="da-DK" dirty="0"/>
              <a:t>7.</a:t>
            </a:r>
          </a:p>
        </p:txBody>
      </p:sp>
      <p:sp>
        <p:nvSpPr>
          <p:cNvPr id="55" name="Pladsholder til tekst 50">
            <a:extLst>
              <a:ext uri="{FF2B5EF4-FFF2-40B4-BE49-F238E27FC236}">
                <a16:creationId xmlns:a16="http://schemas.microsoft.com/office/drawing/2014/main" id="{5EF7B015-F141-403A-A6EA-C6F49EDAE02F}"/>
              </a:ext>
            </a:extLst>
          </p:cNvPr>
          <p:cNvSpPr>
            <a:spLocks noGrp="1"/>
          </p:cNvSpPr>
          <p:nvPr>
            <p:ph type="body" sz="quarter" idx="28" hasCustomPrompt="1"/>
          </p:nvPr>
        </p:nvSpPr>
        <p:spPr>
          <a:xfrm>
            <a:off x="2462425" y="3298424"/>
            <a:ext cx="1103312" cy="865188"/>
          </a:xfrm>
          <a:prstGeom prst="rect">
            <a:avLst/>
          </a:prstGeom>
        </p:spPr>
        <p:txBody>
          <a:bodyPr/>
          <a:lstStyle>
            <a:lvl1pPr marL="0" indent="0">
              <a:buNone/>
              <a:defRPr sz="5400" b="1">
                <a:solidFill>
                  <a:srgbClr val="3761D9"/>
                </a:solidFill>
                <a:latin typeface="Arial" panose="020B0604020202020204" pitchFamily="34" charset="0"/>
                <a:cs typeface="Arial" panose="020B0604020202020204" pitchFamily="34" charset="0"/>
              </a:defRPr>
            </a:lvl1pPr>
          </a:lstStyle>
          <a:p>
            <a:pPr lvl="0"/>
            <a:r>
              <a:rPr lang="da-DK" dirty="0"/>
              <a:t>3.</a:t>
            </a:r>
          </a:p>
        </p:txBody>
      </p:sp>
      <p:sp>
        <p:nvSpPr>
          <p:cNvPr id="56" name="Pladsholder til tekst 50">
            <a:extLst>
              <a:ext uri="{FF2B5EF4-FFF2-40B4-BE49-F238E27FC236}">
                <a16:creationId xmlns:a16="http://schemas.microsoft.com/office/drawing/2014/main" id="{44406BD8-AA8E-45EB-AEBE-53BC49948C04}"/>
              </a:ext>
            </a:extLst>
          </p:cNvPr>
          <p:cNvSpPr>
            <a:spLocks noGrp="1"/>
          </p:cNvSpPr>
          <p:nvPr>
            <p:ph type="body" sz="quarter" idx="29" hasCustomPrompt="1"/>
          </p:nvPr>
        </p:nvSpPr>
        <p:spPr>
          <a:xfrm>
            <a:off x="6537155" y="3298424"/>
            <a:ext cx="928833" cy="865188"/>
          </a:xfrm>
          <a:prstGeom prst="rect">
            <a:avLst/>
          </a:prstGeom>
        </p:spPr>
        <p:txBody>
          <a:bodyPr/>
          <a:lstStyle>
            <a:lvl1pPr marL="0" indent="0">
              <a:buNone/>
              <a:defRPr sz="5400" b="1">
                <a:solidFill>
                  <a:srgbClr val="3761D9"/>
                </a:solidFill>
                <a:latin typeface="Arial" panose="020B0604020202020204" pitchFamily="34" charset="0"/>
                <a:cs typeface="Arial" panose="020B0604020202020204" pitchFamily="34" charset="0"/>
              </a:defRPr>
            </a:lvl1pPr>
          </a:lstStyle>
          <a:p>
            <a:pPr lvl="0"/>
            <a:r>
              <a:rPr lang="da-DK" dirty="0"/>
              <a:t>8.</a:t>
            </a:r>
          </a:p>
        </p:txBody>
      </p:sp>
      <p:sp>
        <p:nvSpPr>
          <p:cNvPr id="57" name="Pladsholder til tekst 50">
            <a:extLst>
              <a:ext uri="{FF2B5EF4-FFF2-40B4-BE49-F238E27FC236}">
                <a16:creationId xmlns:a16="http://schemas.microsoft.com/office/drawing/2014/main" id="{767BE3A1-AB7F-433D-A70F-84F4672DF93E}"/>
              </a:ext>
            </a:extLst>
          </p:cNvPr>
          <p:cNvSpPr>
            <a:spLocks noGrp="1"/>
          </p:cNvSpPr>
          <p:nvPr>
            <p:ph type="body" sz="quarter" idx="30" hasCustomPrompt="1"/>
          </p:nvPr>
        </p:nvSpPr>
        <p:spPr>
          <a:xfrm>
            <a:off x="2462425" y="4230692"/>
            <a:ext cx="1103312" cy="865188"/>
          </a:xfrm>
          <a:prstGeom prst="rect">
            <a:avLst/>
          </a:prstGeom>
        </p:spPr>
        <p:txBody>
          <a:bodyPr/>
          <a:lstStyle>
            <a:lvl1pPr marL="0" indent="0">
              <a:buNone/>
              <a:defRPr sz="5400" b="1">
                <a:solidFill>
                  <a:srgbClr val="3761D9"/>
                </a:solidFill>
                <a:latin typeface="Arial" panose="020B0604020202020204" pitchFamily="34" charset="0"/>
                <a:cs typeface="Arial" panose="020B0604020202020204" pitchFamily="34" charset="0"/>
              </a:defRPr>
            </a:lvl1pPr>
          </a:lstStyle>
          <a:p>
            <a:pPr lvl="0"/>
            <a:r>
              <a:rPr lang="da-DK" dirty="0"/>
              <a:t>4.</a:t>
            </a:r>
          </a:p>
        </p:txBody>
      </p:sp>
      <p:sp>
        <p:nvSpPr>
          <p:cNvPr id="58" name="Pladsholder til tekst 50">
            <a:extLst>
              <a:ext uri="{FF2B5EF4-FFF2-40B4-BE49-F238E27FC236}">
                <a16:creationId xmlns:a16="http://schemas.microsoft.com/office/drawing/2014/main" id="{C49D4F0D-67F4-486A-A7D3-CCE8896F9830}"/>
              </a:ext>
            </a:extLst>
          </p:cNvPr>
          <p:cNvSpPr>
            <a:spLocks noGrp="1"/>
          </p:cNvSpPr>
          <p:nvPr>
            <p:ph type="body" sz="quarter" idx="31" hasCustomPrompt="1"/>
          </p:nvPr>
        </p:nvSpPr>
        <p:spPr>
          <a:xfrm>
            <a:off x="6537155" y="4230692"/>
            <a:ext cx="928833" cy="865188"/>
          </a:xfrm>
          <a:prstGeom prst="rect">
            <a:avLst/>
          </a:prstGeom>
        </p:spPr>
        <p:txBody>
          <a:bodyPr/>
          <a:lstStyle>
            <a:lvl1pPr marL="0" indent="0">
              <a:buNone/>
              <a:defRPr sz="5400" b="1">
                <a:solidFill>
                  <a:srgbClr val="3761D9"/>
                </a:solidFill>
                <a:latin typeface="Arial" panose="020B0604020202020204" pitchFamily="34" charset="0"/>
                <a:cs typeface="Arial" panose="020B0604020202020204" pitchFamily="34" charset="0"/>
              </a:defRPr>
            </a:lvl1pPr>
          </a:lstStyle>
          <a:p>
            <a:pPr lvl="0"/>
            <a:r>
              <a:rPr lang="da-DK" dirty="0"/>
              <a:t>9.</a:t>
            </a:r>
          </a:p>
        </p:txBody>
      </p:sp>
      <p:sp>
        <p:nvSpPr>
          <p:cNvPr id="59" name="Pladsholder til tekst 50">
            <a:extLst>
              <a:ext uri="{FF2B5EF4-FFF2-40B4-BE49-F238E27FC236}">
                <a16:creationId xmlns:a16="http://schemas.microsoft.com/office/drawing/2014/main" id="{20A41F87-94C2-4924-99FD-042255A49442}"/>
              </a:ext>
            </a:extLst>
          </p:cNvPr>
          <p:cNvSpPr>
            <a:spLocks noGrp="1"/>
          </p:cNvSpPr>
          <p:nvPr>
            <p:ph type="body" sz="quarter" idx="32" hasCustomPrompt="1"/>
          </p:nvPr>
        </p:nvSpPr>
        <p:spPr>
          <a:xfrm>
            <a:off x="2462425" y="5153349"/>
            <a:ext cx="1103312" cy="865188"/>
          </a:xfrm>
          <a:prstGeom prst="rect">
            <a:avLst/>
          </a:prstGeom>
        </p:spPr>
        <p:txBody>
          <a:bodyPr/>
          <a:lstStyle>
            <a:lvl1pPr marL="0" indent="0">
              <a:buNone/>
              <a:defRPr sz="5400" b="1">
                <a:solidFill>
                  <a:srgbClr val="3761D9"/>
                </a:solidFill>
                <a:latin typeface="Arial" panose="020B0604020202020204" pitchFamily="34" charset="0"/>
                <a:cs typeface="Arial" panose="020B0604020202020204" pitchFamily="34" charset="0"/>
              </a:defRPr>
            </a:lvl1pPr>
          </a:lstStyle>
          <a:p>
            <a:pPr lvl="0"/>
            <a:r>
              <a:rPr lang="da-DK" dirty="0"/>
              <a:t>5.</a:t>
            </a:r>
          </a:p>
        </p:txBody>
      </p:sp>
      <p:sp>
        <p:nvSpPr>
          <p:cNvPr id="60" name="Pladsholder til tekst 50">
            <a:extLst>
              <a:ext uri="{FF2B5EF4-FFF2-40B4-BE49-F238E27FC236}">
                <a16:creationId xmlns:a16="http://schemas.microsoft.com/office/drawing/2014/main" id="{76AE01EA-F710-4E2C-B0F8-CA0071920BFE}"/>
              </a:ext>
            </a:extLst>
          </p:cNvPr>
          <p:cNvSpPr>
            <a:spLocks noGrp="1"/>
          </p:cNvSpPr>
          <p:nvPr>
            <p:ph type="body" sz="quarter" idx="33" hasCustomPrompt="1"/>
          </p:nvPr>
        </p:nvSpPr>
        <p:spPr>
          <a:xfrm>
            <a:off x="6537155" y="5153349"/>
            <a:ext cx="1267329" cy="865188"/>
          </a:xfrm>
          <a:prstGeom prst="rect">
            <a:avLst/>
          </a:prstGeom>
        </p:spPr>
        <p:txBody>
          <a:bodyPr/>
          <a:lstStyle>
            <a:lvl1pPr marL="0" indent="0">
              <a:buNone/>
              <a:defRPr sz="5400" b="1">
                <a:solidFill>
                  <a:srgbClr val="3761D9"/>
                </a:solidFill>
                <a:latin typeface="Arial" panose="020B0604020202020204" pitchFamily="34" charset="0"/>
                <a:cs typeface="Arial" panose="020B0604020202020204" pitchFamily="34" charset="0"/>
              </a:defRPr>
            </a:lvl1pPr>
          </a:lstStyle>
          <a:p>
            <a:pPr lvl="0"/>
            <a:r>
              <a:rPr lang="da-DK" dirty="0"/>
              <a:t>10.</a:t>
            </a:r>
          </a:p>
        </p:txBody>
      </p:sp>
    </p:spTree>
    <p:extLst>
      <p:ext uri="{BB962C8B-B14F-4D97-AF65-F5344CB8AC3E}">
        <p14:creationId xmlns:p14="http://schemas.microsoft.com/office/powerpoint/2010/main" val="194803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venstre m cirkeldiagram">
    <p:spTree>
      <p:nvGrpSpPr>
        <p:cNvPr id="1" name=""/>
        <p:cNvGrpSpPr/>
        <p:nvPr/>
      </p:nvGrpSpPr>
      <p:grpSpPr>
        <a:xfrm>
          <a:off x="0" y="0"/>
          <a:ext cx="0" cy="0"/>
          <a:chOff x="0" y="0"/>
          <a:chExt cx="0" cy="0"/>
        </a:xfrm>
      </p:grpSpPr>
      <p:sp>
        <p:nvSpPr>
          <p:cNvPr id="20" name="Pladsholder til billede 19">
            <a:extLst>
              <a:ext uri="{FF2B5EF4-FFF2-40B4-BE49-F238E27FC236}">
                <a16:creationId xmlns:a16="http://schemas.microsoft.com/office/drawing/2014/main" id="{B59FFDBC-3FFF-4A5C-9B25-1CC0F445993A}"/>
              </a:ext>
            </a:extLst>
          </p:cNvPr>
          <p:cNvSpPr>
            <a:spLocks noGrp="1"/>
          </p:cNvSpPr>
          <p:nvPr>
            <p:ph type="pic" sz="quarter" idx="14"/>
          </p:nvPr>
        </p:nvSpPr>
        <p:spPr>
          <a:xfrm>
            <a:off x="6569075" y="0"/>
            <a:ext cx="5622925" cy="6858000"/>
          </a:xfrm>
          <a:prstGeom prst="rect">
            <a:avLst/>
          </a:prstGeom>
        </p:spPr>
        <p:txBody>
          <a:bodyPr/>
          <a:lstStyle/>
          <a:p>
            <a:endParaRPr lang="da-DK"/>
          </a:p>
        </p:txBody>
      </p:sp>
      <p:pic>
        <p:nvPicPr>
          <p:cNvPr id="15" name="Billede 14">
            <a:extLst>
              <a:ext uri="{FF2B5EF4-FFF2-40B4-BE49-F238E27FC236}">
                <a16:creationId xmlns:a16="http://schemas.microsoft.com/office/drawing/2014/main" id="{26D3D250-4950-1542-9513-E4528A89C2FB}"/>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0" y="4414723"/>
            <a:ext cx="12192000" cy="2405166"/>
          </a:xfrm>
          <a:prstGeom prst="rect">
            <a:avLst/>
          </a:prstGeom>
        </p:spPr>
      </p:pic>
      <p:cxnSp>
        <p:nvCxnSpPr>
          <p:cNvPr id="12" name="Lige forbindelse 11">
            <a:extLst>
              <a:ext uri="{FF2B5EF4-FFF2-40B4-BE49-F238E27FC236}">
                <a16:creationId xmlns:a16="http://schemas.microsoft.com/office/drawing/2014/main" id="{4E13178C-4A93-F54C-9BD7-597D786A6C31}"/>
              </a:ext>
            </a:extLst>
          </p:cNvPr>
          <p:cNvCxnSpPr>
            <a:cxnSpLocks/>
          </p:cNvCxnSpPr>
          <p:nvPr userDrawn="1"/>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13" name="Billede 12">
            <a:extLst>
              <a:ext uri="{FF2B5EF4-FFF2-40B4-BE49-F238E27FC236}">
                <a16:creationId xmlns:a16="http://schemas.microsoft.com/office/drawing/2014/main" id="{176FDED2-D283-A24B-BC67-17028164E25D}"/>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16" name="Pladsholder til indhold 11">
            <a:extLst>
              <a:ext uri="{FF2B5EF4-FFF2-40B4-BE49-F238E27FC236}">
                <a16:creationId xmlns:a16="http://schemas.microsoft.com/office/drawing/2014/main" id="{AC17E0B4-84A2-4F27-83A7-5523D6139311}"/>
              </a:ext>
            </a:extLst>
          </p:cNvPr>
          <p:cNvSpPr>
            <a:spLocks noGrp="1"/>
          </p:cNvSpPr>
          <p:nvPr>
            <p:ph sz="quarter" idx="11" hasCustomPrompt="1"/>
          </p:nvPr>
        </p:nvSpPr>
        <p:spPr>
          <a:xfrm>
            <a:off x="461728" y="358071"/>
            <a:ext cx="5097596" cy="370587"/>
          </a:xfrm>
          <a:prstGeom prst="rect">
            <a:avLst/>
          </a:prstGeom>
        </p:spPr>
        <p:txBody>
          <a:bodyPr/>
          <a:lstStyle>
            <a:lvl1pPr marL="0" indent="0">
              <a:buNone/>
              <a:defRPr sz="2000">
                <a:latin typeface="Arial Black" panose="020B0A04020102020204" pitchFamily="34" charset="0"/>
              </a:defRPr>
            </a:lvl1pPr>
          </a:lstStyle>
          <a:p>
            <a:pPr lvl="0"/>
            <a:r>
              <a:rPr lang="da-DK" dirty="0"/>
              <a:t>OVERSKRIFT</a:t>
            </a:r>
          </a:p>
        </p:txBody>
      </p:sp>
      <p:sp>
        <p:nvSpPr>
          <p:cNvPr id="17" name="Pladsholder til indhold 17">
            <a:extLst>
              <a:ext uri="{FF2B5EF4-FFF2-40B4-BE49-F238E27FC236}">
                <a16:creationId xmlns:a16="http://schemas.microsoft.com/office/drawing/2014/main" id="{5D22BDA8-438C-4017-A481-F9A21202DEBA}"/>
              </a:ext>
            </a:extLst>
          </p:cNvPr>
          <p:cNvSpPr>
            <a:spLocks noGrp="1"/>
          </p:cNvSpPr>
          <p:nvPr>
            <p:ph sz="quarter" idx="12" hasCustomPrompt="1"/>
          </p:nvPr>
        </p:nvSpPr>
        <p:spPr>
          <a:xfrm>
            <a:off x="461728" y="876038"/>
            <a:ext cx="4688521" cy="344487"/>
          </a:xfrm>
          <a:prstGeom prst="rect">
            <a:avLst/>
          </a:prstGeom>
        </p:spPr>
        <p:txBody>
          <a:bodyPr/>
          <a:lstStyle>
            <a:lvl1pPr marL="0" indent="0">
              <a:buNone/>
              <a:defRPr sz="1400">
                <a:latin typeface="Arial" panose="020B0604020202020204" pitchFamily="34" charset="0"/>
                <a:cs typeface="Arial" panose="020B0604020202020204" pitchFamily="34" charset="0"/>
              </a:defRPr>
            </a:lvl1pPr>
          </a:lstStyle>
          <a:p>
            <a:pPr lvl="0"/>
            <a:r>
              <a:rPr lang="da-DK" dirty="0"/>
              <a:t>Undertitel</a:t>
            </a:r>
          </a:p>
        </p:txBody>
      </p:sp>
      <p:sp>
        <p:nvSpPr>
          <p:cNvPr id="18" name="Pladsholder til tekst 17">
            <a:extLst>
              <a:ext uri="{FF2B5EF4-FFF2-40B4-BE49-F238E27FC236}">
                <a16:creationId xmlns:a16="http://schemas.microsoft.com/office/drawing/2014/main" id="{EC6C8A86-BF59-4521-94AB-E586F21261A0}"/>
              </a:ext>
            </a:extLst>
          </p:cNvPr>
          <p:cNvSpPr>
            <a:spLocks noGrp="1"/>
          </p:cNvSpPr>
          <p:nvPr>
            <p:ph type="body" sz="quarter" idx="13" hasCustomPrompt="1"/>
          </p:nvPr>
        </p:nvSpPr>
        <p:spPr>
          <a:xfrm>
            <a:off x="461728" y="2356538"/>
            <a:ext cx="4516438" cy="3184525"/>
          </a:xfrm>
          <a:prstGeom prst="rect">
            <a:avLst/>
          </a:prstGeom>
        </p:spPr>
        <p:txBody>
          <a:bodyPr/>
          <a:lstStyle>
            <a:lvl1pPr marL="0" indent="0">
              <a:buNone/>
              <a:defRPr sz="1800"/>
            </a:lvl1pPr>
          </a:lstStyle>
          <a:p>
            <a:r>
              <a:rPr lang="da-DK" dirty="0">
                <a:latin typeface="Arial" panose="020B0604020202020204" pitchFamily="34" charset="0"/>
                <a:cs typeface="Arial" panose="020B0604020202020204" pitchFamily="34" charset="0"/>
              </a:rPr>
              <a:t>Er ganske enkelt </a:t>
            </a:r>
            <a:r>
              <a:rPr lang="da-DK" dirty="0" err="1">
                <a:latin typeface="Arial" panose="020B0604020202020204" pitchFamily="34" charset="0"/>
                <a:cs typeface="Arial" panose="020B0604020202020204" pitchFamily="34" charset="0"/>
              </a:rPr>
              <a:t>fyldtekst</a:t>
            </a:r>
            <a:r>
              <a:rPr lang="da-DK" dirty="0">
                <a:latin typeface="Arial" panose="020B0604020202020204" pitchFamily="34" charset="0"/>
                <a:cs typeface="Arial" panose="020B0604020202020204" pitchFamily="34" charset="0"/>
              </a:rPr>
              <a:t> fra print- og typografiindustrien. </a:t>
            </a:r>
            <a:r>
              <a:rPr lang="da-DK" dirty="0" err="1">
                <a:latin typeface="Arial" panose="020B0604020202020204" pitchFamily="34" charset="0"/>
                <a:cs typeface="Arial" panose="020B0604020202020204" pitchFamily="34" charset="0"/>
              </a:rPr>
              <a:t>Lorem</a:t>
            </a:r>
            <a:r>
              <a:rPr lang="da-DK" dirty="0">
                <a:latin typeface="Arial" panose="020B0604020202020204" pitchFamily="34" charset="0"/>
                <a:cs typeface="Arial" panose="020B0604020202020204" pitchFamily="34" charset="0"/>
              </a:rPr>
              <a:t> </a:t>
            </a:r>
            <a:r>
              <a:rPr lang="da-DK" dirty="0" err="1">
                <a:latin typeface="Arial" panose="020B0604020202020204" pitchFamily="34" charset="0"/>
                <a:cs typeface="Arial" panose="020B0604020202020204" pitchFamily="34" charset="0"/>
              </a:rPr>
              <a:t>Ipsum</a:t>
            </a:r>
            <a:r>
              <a:rPr lang="da-DK" dirty="0">
                <a:latin typeface="Arial" panose="020B0604020202020204" pitchFamily="34" charset="0"/>
                <a:cs typeface="Arial" panose="020B0604020202020204" pitchFamily="34" charset="0"/>
              </a:rPr>
              <a:t> har været standard </a:t>
            </a:r>
            <a:r>
              <a:rPr lang="da-DK" dirty="0" err="1">
                <a:latin typeface="Arial" panose="020B0604020202020204" pitchFamily="34" charset="0"/>
                <a:cs typeface="Arial" panose="020B0604020202020204" pitchFamily="34" charset="0"/>
              </a:rPr>
              <a:t>fyldtekst</a:t>
            </a:r>
            <a:r>
              <a:rPr lang="da-DK" dirty="0">
                <a:latin typeface="Arial" panose="020B0604020202020204" pitchFamily="34" charset="0"/>
                <a:cs typeface="Arial" panose="020B0604020202020204" pitchFamily="34" charset="0"/>
              </a:rPr>
              <a:t> siden 1500-tallet, hvor en ukendt trykker sammensatte en tilfældig spalte for at trykke en bog til sammenligning af forskellige skrifttyper. </a:t>
            </a:r>
          </a:p>
          <a:p>
            <a:endParaRPr lang="da-DK" dirty="0">
              <a:latin typeface="Arial" panose="020B0604020202020204" pitchFamily="34" charset="0"/>
              <a:cs typeface="Arial" panose="020B0604020202020204" pitchFamily="34" charset="0"/>
            </a:endParaRPr>
          </a:p>
          <a:p>
            <a:r>
              <a:rPr lang="da-DK" dirty="0" err="1">
                <a:latin typeface="Arial" panose="020B0604020202020204" pitchFamily="34" charset="0"/>
                <a:cs typeface="Arial" panose="020B0604020202020204" pitchFamily="34" charset="0"/>
              </a:rPr>
              <a:t>Lorem</a:t>
            </a:r>
            <a:r>
              <a:rPr lang="da-DK" dirty="0">
                <a:latin typeface="Arial" panose="020B0604020202020204" pitchFamily="34" charset="0"/>
                <a:cs typeface="Arial" panose="020B0604020202020204" pitchFamily="34" charset="0"/>
              </a:rPr>
              <a:t> </a:t>
            </a:r>
            <a:r>
              <a:rPr lang="da-DK" dirty="0" err="1">
                <a:latin typeface="Arial" panose="020B0604020202020204" pitchFamily="34" charset="0"/>
                <a:cs typeface="Arial" panose="020B0604020202020204" pitchFamily="34" charset="0"/>
              </a:rPr>
              <a:t>Ipsum</a:t>
            </a:r>
            <a:r>
              <a:rPr lang="da-DK" dirty="0">
                <a:latin typeface="Arial" panose="020B0604020202020204" pitchFamily="34" charset="0"/>
                <a:cs typeface="Arial" panose="020B0604020202020204" pitchFamily="34" charset="0"/>
              </a:rPr>
              <a:t> har ikke alene overlevet fem århundreder, men har også vundet indpas i elektronisk typografi uden væsentlige ændringer. </a:t>
            </a:r>
          </a:p>
          <a:p>
            <a:pPr lvl="0"/>
            <a:endParaRPr lang="da-DK" dirty="0"/>
          </a:p>
        </p:txBody>
      </p:sp>
    </p:spTree>
    <p:extLst>
      <p:ext uri="{BB962C8B-B14F-4D97-AF65-F5344CB8AC3E}">
        <p14:creationId xmlns:p14="http://schemas.microsoft.com/office/powerpoint/2010/main" val="3537635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ventre m søljediagram">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C3472D7A-2552-4E4C-92AE-433CF4CD87D9}"/>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0" y="4414723"/>
            <a:ext cx="12192000" cy="2405166"/>
          </a:xfrm>
          <a:prstGeom prst="rect">
            <a:avLst/>
          </a:prstGeom>
        </p:spPr>
      </p:pic>
      <p:cxnSp>
        <p:nvCxnSpPr>
          <p:cNvPr id="10" name="Lige forbindelse 9">
            <a:extLst>
              <a:ext uri="{FF2B5EF4-FFF2-40B4-BE49-F238E27FC236}">
                <a16:creationId xmlns:a16="http://schemas.microsoft.com/office/drawing/2014/main" id="{795453A7-0E92-054D-8D3B-4BA260C5DA7B}"/>
              </a:ext>
            </a:extLst>
          </p:cNvPr>
          <p:cNvCxnSpPr>
            <a:cxnSpLocks/>
          </p:cNvCxnSpPr>
          <p:nvPr userDrawn="1"/>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11" name="Billede 10">
            <a:extLst>
              <a:ext uri="{FF2B5EF4-FFF2-40B4-BE49-F238E27FC236}">
                <a16:creationId xmlns:a16="http://schemas.microsoft.com/office/drawing/2014/main" id="{0ECC1D72-6617-694E-A2FD-E438BB43FEED}"/>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17" name="Pladsholder til indhold 11">
            <a:extLst>
              <a:ext uri="{FF2B5EF4-FFF2-40B4-BE49-F238E27FC236}">
                <a16:creationId xmlns:a16="http://schemas.microsoft.com/office/drawing/2014/main" id="{333E4973-C5CE-4FE5-8411-5C7E60E25A06}"/>
              </a:ext>
            </a:extLst>
          </p:cNvPr>
          <p:cNvSpPr>
            <a:spLocks noGrp="1"/>
          </p:cNvSpPr>
          <p:nvPr>
            <p:ph sz="quarter" idx="11" hasCustomPrompt="1"/>
          </p:nvPr>
        </p:nvSpPr>
        <p:spPr>
          <a:xfrm>
            <a:off x="461728" y="358071"/>
            <a:ext cx="5097596" cy="507946"/>
          </a:xfrm>
          <a:prstGeom prst="rect">
            <a:avLst/>
          </a:prstGeom>
        </p:spPr>
        <p:txBody>
          <a:bodyPr/>
          <a:lstStyle>
            <a:lvl1pPr marL="0" indent="0">
              <a:buNone/>
              <a:defRPr sz="2000">
                <a:latin typeface="Arial Black" panose="020B0A04020102020204" pitchFamily="34" charset="0"/>
              </a:defRPr>
            </a:lvl1pPr>
          </a:lstStyle>
          <a:p>
            <a:pPr lvl="0"/>
            <a:r>
              <a:rPr lang="da-DK" dirty="0"/>
              <a:t>OVERSKRIFT</a:t>
            </a:r>
          </a:p>
        </p:txBody>
      </p:sp>
      <p:sp>
        <p:nvSpPr>
          <p:cNvPr id="18" name="Pladsholder til indhold 17">
            <a:extLst>
              <a:ext uri="{FF2B5EF4-FFF2-40B4-BE49-F238E27FC236}">
                <a16:creationId xmlns:a16="http://schemas.microsoft.com/office/drawing/2014/main" id="{67A06EA3-EDB7-4C0A-B9A3-BD29583475C6}"/>
              </a:ext>
            </a:extLst>
          </p:cNvPr>
          <p:cNvSpPr>
            <a:spLocks noGrp="1"/>
          </p:cNvSpPr>
          <p:nvPr>
            <p:ph sz="quarter" idx="12" hasCustomPrompt="1"/>
          </p:nvPr>
        </p:nvSpPr>
        <p:spPr>
          <a:xfrm>
            <a:off x="461728" y="876038"/>
            <a:ext cx="4688521" cy="344487"/>
          </a:xfrm>
          <a:prstGeom prst="rect">
            <a:avLst/>
          </a:prstGeom>
        </p:spPr>
        <p:txBody>
          <a:bodyPr/>
          <a:lstStyle>
            <a:lvl1pPr marL="0" indent="0">
              <a:buNone/>
              <a:defRPr sz="1400">
                <a:latin typeface="Arial" panose="020B0604020202020204" pitchFamily="34" charset="0"/>
                <a:cs typeface="Arial" panose="020B0604020202020204" pitchFamily="34" charset="0"/>
              </a:defRPr>
            </a:lvl1pPr>
          </a:lstStyle>
          <a:p>
            <a:pPr lvl="0"/>
            <a:r>
              <a:rPr lang="da-DK" dirty="0"/>
              <a:t>Undertitel</a:t>
            </a:r>
          </a:p>
        </p:txBody>
      </p:sp>
      <p:sp>
        <p:nvSpPr>
          <p:cNvPr id="19" name="Pladsholder til tekst 17">
            <a:extLst>
              <a:ext uri="{FF2B5EF4-FFF2-40B4-BE49-F238E27FC236}">
                <a16:creationId xmlns:a16="http://schemas.microsoft.com/office/drawing/2014/main" id="{4E7E6E8F-A284-4BCA-82E4-B3B7C30497D5}"/>
              </a:ext>
            </a:extLst>
          </p:cNvPr>
          <p:cNvSpPr>
            <a:spLocks noGrp="1"/>
          </p:cNvSpPr>
          <p:nvPr>
            <p:ph type="body" sz="quarter" idx="13" hasCustomPrompt="1"/>
          </p:nvPr>
        </p:nvSpPr>
        <p:spPr>
          <a:xfrm>
            <a:off x="461728" y="2356538"/>
            <a:ext cx="4516438" cy="3184525"/>
          </a:xfrm>
          <a:prstGeom prst="rect">
            <a:avLst/>
          </a:prstGeom>
        </p:spPr>
        <p:txBody>
          <a:bodyPr/>
          <a:lstStyle>
            <a:lvl1pPr marL="0" indent="0">
              <a:buNone/>
              <a:defRPr sz="1800"/>
            </a:lvl1pPr>
          </a:lstStyle>
          <a:p>
            <a:r>
              <a:rPr lang="da-DK" dirty="0">
                <a:latin typeface="Arial" panose="020B0604020202020204" pitchFamily="34" charset="0"/>
                <a:cs typeface="Arial" panose="020B0604020202020204" pitchFamily="34" charset="0"/>
              </a:rPr>
              <a:t>Er ganske enkelt </a:t>
            </a:r>
            <a:r>
              <a:rPr lang="da-DK" dirty="0" err="1">
                <a:latin typeface="Arial" panose="020B0604020202020204" pitchFamily="34" charset="0"/>
                <a:cs typeface="Arial" panose="020B0604020202020204" pitchFamily="34" charset="0"/>
              </a:rPr>
              <a:t>fyldtekst</a:t>
            </a:r>
            <a:r>
              <a:rPr lang="da-DK" dirty="0">
                <a:latin typeface="Arial" panose="020B0604020202020204" pitchFamily="34" charset="0"/>
                <a:cs typeface="Arial" panose="020B0604020202020204" pitchFamily="34" charset="0"/>
              </a:rPr>
              <a:t> fra print- og typografiindustrien. </a:t>
            </a:r>
            <a:r>
              <a:rPr lang="da-DK" dirty="0" err="1">
                <a:latin typeface="Arial" panose="020B0604020202020204" pitchFamily="34" charset="0"/>
                <a:cs typeface="Arial" panose="020B0604020202020204" pitchFamily="34" charset="0"/>
              </a:rPr>
              <a:t>Lorem</a:t>
            </a:r>
            <a:r>
              <a:rPr lang="da-DK" dirty="0">
                <a:latin typeface="Arial" panose="020B0604020202020204" pitchFamily="34" charset="0"/>
                <a:cs typeface="Arial" panose="020B0604020202020204" pitchFamily="34" charset="0"/>
              </a:rPr>
              <a:t> </a:t>
            </a:r>
            <a:r>
              <a:rPr lang="da-DK" dirty="0" err="1">
                <a:latin typeface="Arial" panose="020B0604020202020204" pitchFamily="34" charset="0"/>
                <a:cs typeface="Arial" panose="020B0604020202020204" pitchFamily="34" charset="0"/>
              </a:rPr>
              <a:t>Ipsum</a:t>
            </a:r>
            <a:r>
              <a:rPr lang="da-DK" dirty="0">
                <a:latin typeface="Arial" panose="020B0604020202020204" pitchFamily="34" charset="0"/>
                <a:cs typeface="Arial" panose="020B0604020202020204" pitchFamily="34" charset="0"/>
              </a:rPr>
              <a:t> har været standard </a:t>
            </a:r>
            <a:r>
              <a:rPr lang="da-DK" dirty="0" err="1">
                <a:latin typeface="Arial" panose="020B0604020202020204" pitchFamily="34" charset="0"/>
                <a:cs typeface="Arial" panose="020B0604020202020204" pitchFamily="34" charset="0"/>
              </a:rPr>
              <a:t>fyldtekst</a:t>
            </a:r>
            <a:r>
              <a:rPr lang="da-DK" dirty="0">
                <a:latin typeface="Arial" panose="020B0604020202020204" pitchFamily="34" charset="0"/>
                <a:cs typeface="Arial" panose="020B0604020202020204" pitchFamily="34" charset="0"/>
              </a:rPr>
              <a:t> siden 1500-tallet, hvor en ukendt trykker sammensatte en tilfældig spalte for at trykke en bog til sammenligning af forskellige skrifttyper. </a:t>
            </a:r>
          </a:p>
          <a:p>
            <a:endParaRPr lang="da-DK" dirty="0">
              <a:latin typeface="Arial" panose="020B0604020202020204" pitchFamily="34" charset="0"/>
              <a:cs typeface="Arial" panose="020B0604020202020204" pitchFamily="34" charset="0"/>
            </a:endParaRPr>
          </a:p>
          <a:p>
            <a:r>
              <a:rPr lang="da-DK" dirty="0" err="1">
                <a:latin typeface="Arial" panose="020B0604020202020204" pitchFamily="34" charset="0"/>
                <a:cs typeface="Arial" panose="020B0604020202020204" pitchFamily="34" charset="0"/>
              </a:rPr>
              <a:t>Lorem</a:t>
            </a:r>
            <a:r>
              <a:rPr lang="da-DK" dirty="0">
                <a:latin typeface="Arial" panose="020B0604020202020204" pitchFamily="34" charset="0"/>
                <a:cs typeface="Arial" panose="020B0604020202020204" pitchFamily="34" charset="0"/>
              </a:rPr>
              <a:t> </a:t>
            </a:r>
            <a:r>
              <a:rPr lang="da-DK" dirty="0" err="1">
                <a:latin typeface="Arial" panose="020B0604020202020204" pitchFamily="34" charset="0"/>
                <a:cs typeface="Arial" panose="020B0604020202020204" pitchFamily="34" charset="0"/>
              </a:rPr>
              <a:t>Ipsum</a:t>
            </a:r>
            <a:r>
              <a:rPr lang="da-DK" dirty="0">
                <a:latin typeface="Arial" panose="020B0604020202020204" pitchFamily="34" charset="0"/>
                <a:cs typeface="Arial" panose="020B0604020202020204" pitchFamily="34" charset="0"/>
              </a:rPr>
              <a:t> har ikke alene overlevet fem århundreder, men har også vundet indpas i elektronisk typografi uden væsentlige ændringer. </a:t>
            </a:r>
          </a:p>
          <a:p>
            <a:pPr lvl="0"/>
            <a:endParaRPr lang="da-DK" dirty="0"/>
          </a:p>
        </p:txBody>
      </p:sp>
    </p:spTree>
    <p:extLst>
      <p:ext uri="{BB962C8B-B14F-4D97-AF65-F5344CB8AC3E}">
        <p14:creationId xmlns:p14="http://schemas.microsoft.com/office/powerpoint/2010/main" val="1254671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venstre m diagram">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21790646-11E4-C64F-9A50-B06D5862CDA1}"/>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0" y="4414723"/>
            <a:ext cx="12192000" cy="2405166"/>
          </a:xfrm>
          <a:prstGeom prst="rect">
            <a:avLst/>
          </a:prstGeom>
        </p:spPr>
      </p:pic>
      <p:cxnSp>
        <p:nvCxnSpPr>
          <p:cNvPr id="10" name="Lige forbindelse 9">
            <a:extLst>
              <a:ext uri="{FF2B5EF4-FFF2-40B4-BE49-F238E27FC236}">
                <a16:creationId xmlns:a16="http://schemas.microsoft.com/office/drawing/2014/main" id="{36F96FD7-5AA5-2B45-A905-7494EF0E5A85}"/>
              </a:ext>
            </a:extLst>
          </p:cNvPr>
          <p:cNvCxnSpPr>
            <a:cxnSpLocks/>
          </p:cNvCxnSpPr>
          <p:nvPr userDrawn="1"/>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11" name="Billede 10">
            <a:extLst>
              <a:ext uri="{FF2B5EF4-FFF2-40B4-BE49-F238E27FC236}">
                <a16:creationId xmlns:a16="http://schemas.microsoft.com/office/drawing/2014/main" id="{8A8634E0-6423-504E-BF1C-93DCCE51F42A}"/>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14" name="Pladsholder til indhold 11">
            <a:extLst>
              <a:ext uri="{FF2B5EF4-FFF2-40B4-BE49-F238E27FC236}">
                <a16:creationId xmlns:a16="http://schemas.microsoft.com/office/drawing/2014/main" id="{3D3AC544-F734-44DC-AE87-45BE294CE254}"/>
              </a:ext>
            </a:extLst>
          </p:cNvPr>
          <p:cNvSpPr>
            <a:spLocks noGrp="1"/>
          </p:cNvSpPr>
          <p:nvPr>
            <p:ph sz="quarter" idx="11" hasCustomPrompt="1"/>
          </p:nvPr>
        </p:nvSpPr>
        <p:spPr>
          <a:xfrm>
            <a:off x="461728" y="358071"/>
            <a:ext cx="5097596" cy="507946"/>
          </a:xfrm>
          <a:prstGeom prst="rect">
            <a:avLst/>
          </a:prstGeom>
        </p:spPr>
        <p:txBody>
          <a:bodyPr/>
          <a:lstStyle>
            <a:lvl1pPr marL="0" indent="0">
              <a:buNone/>
              <a:defRPr sz="2000">
                <a:latin typeface="Arial Black" panose="020B0A04020102020204" pitchFamily="34" charset="0"/>
              </a:defRPr>
            </a:lvl1pPr>
          </a:lstStyle>
          <a:p>
            <a:pPr lvl="0"/>
            <a:r>
              <a:rPr lang="da-DK" dirty="0"/>
              <a:t>OVERSKRIFT</a:t>
            </a:r>
          </a:p>
        </p:txBody>
      </p:sp>
      <p:sp>
        <p:nvSpPr>
          <p:cNvPr id="15" name="Pladsholder til indhold 17">
            <a:extLst>
              <a:ext uri="{FF2B5EF4-FFF2-40B4-BE49-F238E27FC236}">
                <a16:creationId xmlns:a16="http://schemas.microsoft.com/office/drawing/2014/main" id="{2FCD3A68-D48E-47F0-82B3-D7FBFD33A262}"/>
              </a:ext>
            </a:extLst>
          </p:cNvPr>
          <p:cNvSpPr>
            <a:spLocks noGrp="1"/>
          </p:cNvSpPr>
          <p:nvPr>
            <p:ph sz="quarter" idx="12" hasCustomPrompt="1"/>
          </p:nvPr>
        </p:nvSpPr>
        <p:spPr>
          <a:xfrm>
            <a:off x="461728" y="876038"/>
            <a:ext cx="4688521" cy="344487"/>
          </a:xfrm>
          <a:prstGeom prst="rect">
            <a:avLst/>
          </a:prstGeom>
        </p:spPr>
        <p:txBody>
          <a:bodyPr/>
          <a:lstStyle>
            <a:lvl1pPr marL="0" indent="0">
              <a:buNone/>
              <a:defRPr sz="1400">
                <a:latin typeface="Arial" panose="020B0604020202020204" pitchFamily="34" charset="0"/>
                <a:cs typeface="Arial" panose="020B0604020202020204" pitchFamily="34" charset="0"/>
              </a:defRPr>
            </a:lvl1pPr>
          </a:lstStyle>
          <a:p>
            <a:pPr lvl="0"/>
            <a:r>
              <a:rPr lang="da-DK" dirty="0"/>
              <a:t>Undertitel</a:t>
            </a:r>
          </a:p>
        </p:txBody>
      </p:sp>
      <p:sp>
        <p:nvSpPr>
          <p:cNvPr id="16" name="Pladsholder til tekst 17">
            <a:extLst>
              <a:ext uri="{FF2B5EF4-FFF2-40B4-BE49-F238E27FC236}">
                <a16:creationId xmlns:a16="http://schemas.microsoft.com/office/drawing/2014/main" id="{FA8288F0-8E91-4781-AA02-4062D6B2174B}"/>
              </a:ext>
            </a:extLst>
          </p:cNvPr>
          <p:cNvSpPr>
            <a:spLocks noGrp="1"/>
          </p:cNvSpPr>
          <p:nvPr>
            <p:ph type="body" sz="quarter" idx="13" hasCustomPrompt="1"/>
          </p:nvPr>
        </p:nvSpPr>
        <p:spPr>
          <a:xfrm>
            <a:off x="461728" y="2356538"/>
            <a:ext cx="4516438" cy="3184525"/>
          </a:xfrm>
          <a:prstGeom prst="rect">
            <a:avLst/>
          </a:prstGeom>
        </p:spPr>
        <p:txBody>
          <a:bodyPr/>
          <a:lstStyle>
            <a:lvl1pPr marL="0" indent="0">
              <a:buNone/>
              <a:defRPr sz="1800"/>
            </a:lvl1pPr>
          </a:lstStyle>
          <a:p>
            <a:r>
              <a:rPr lang="da-DK" dirty="0">
                <a:latin typeface="Arial" panose="020B0604020202020204" pitchFamily="34" charset="0"/>
                <a:cs typeface="Arial" panose="020B0604020202020204" pitchFamily="34" charset="0"/>
              </a:rPr>
              <a:t>Er ganske enkelt </a:t>
            </a:r>
            <a:r>
              <a:rPr lang="da-DK" dirty="0" err="1">
                <a:latin typeface="Arial" panose="020B0604020202020204" pitchFamily="34" charset="0"/>
                <a:cs typeface="Arial" panose="020B0604020202020204" pitchFamily="34" charset="0"/>
              </a:rPr>
              <a:t>fyldtekst</a:t>
            </a:r>
            <a:r>
              <a:rPr lang="da-DK" dirty="0">
                <a:latin typeface="Arial" panose="020B0604020202020204" pitchFamily="34" charset="0"/>
                <a:cs typeface="Arial" panose="020B0604020202020204" pitchFamily="34" charset="0"/>
              </a:rPr>
              <a:t> fra print- og typografiindustrien. </a:t>
            </a:r>
            <a:r>
              <a:rPr lang="da-DK" dirty="0" err="1">
                <a:latin typeface="Arial" panose="020B0604020202020204" pitchFamily="34" charset="0"/>
                <a:cs typeface="Arial" panose="020B0604020202020204" pitchFamily="34" charset="0"/>
              </a:rPr>
              <a:t>Lorem</a:t>
            </a:r>
            <a:r>
              <a:rPr lang="da-DK" dirty="0">
                <a:latin typeface="Arial" panose="020B0604020202020204" pitchFamily="34" charset="0"/>
                <a:cs typeface="Arial" panose="020B0604020202020204" pitchFamily="34" charset="0"/>
              </a:rPr>
              <a:t> </a:t>
            </a:r>
            <a:r>
              <a:rPr lang="da-DK" dirty="0" err="1">
                <a:latin typeface="Arial" panose="020B0604020202020204" pitchFamily="34" charset="0"/>
                <a:cs typeface="Arial" panose="020B0604020202020204" pitchFamily="34" charset="0"/>
              </a:rPr>
              <a:t>Ipsum</a:t>
            </a:r>
            <a:r>
              <a:rPr lang="da-DK" dirty="0">
                <a:latin typeface="Arial" panose="020B0604020202020204" pitchFamily="34" charset="0"/>
                <a:cs typeface="Arial" panose="020B0604020202020204" pitchFamily="34" charset="0"/>
              </a:rPr>
              <a:t> har været standard </a:t>
            </a:r>
            <a:r>
              <a:rPr lang="da-DK" dirty="0" err="1">
                <a:latin typeface="Arial" panose="020B0604020202020204" pitchFamily="34" charset="0"/>
                <a:cs typeface="Arial" panose="020B0604020202020204" pitchFamily="34" charset="0"/>
              </a:rPr>
              <a:t>fyldtekst</a:t>
            </a:r>
            <a:r>
              <a:rPr lang="da-DK" dirty="0">
                <a:latin typeface="Arial" panose="020B0604020202020204" pitchFamily="34" charset="0"/>
                <a:cs typeface="Arial" panose="020B0604020202020204" pitchFamily="34" charset="0"/>
              </a:rPr>
              <a:t> siden 1500-tallet, hvor en ukendt trykker sammensatte en tilfældig spalte for at trykke en bog til sammenligning af forskellige skrifttyper. </a:t>
            </a:r>
          </a:p>
          <a:p>
            <a:endParaRPr lang="da-DK" dirty="0">
              <a:latin typeface="Arial" panose="020B0604020202020204" pitchFamily="34" charset="0"/>
              <a:cs typeface="Arial" panose="020B0604020202020204" pitchFamily="34" charset="0"/>
            </a:endParaRPr>
          </a:p>
          <a:p>
            <a:r>
              <a:rPr lang="da-DK" dirty="0" err="1">
                <a:latin typeface="Arial" panose="020B0604020202020204" pitchFamily="34" charset="0"/>
                <a:cs typeface="Arial" panose="020B0604020202020204" pitchFamily="34" charset="0"/>
              </a:rPr>
              <a:t>Lorem</a:t>
            </a:r>
            <a:r>
              <a:rPr lang="da-DK" dirty="0">
                <a:latin typeface="Arial" panose="020B0604020202020204" pitchFamily="34" charset="0"/>
                <a:cs typeface="Arial" panose="020B0604020202020204" pitchFamily="34" charset="0"/>
              </a:rPr>
              <a:t> </a:t>
            </a:r>
            <a:r>
              <a:rPr lang="da-DK" dirty="0" err="1">
                <a:latin typeface="Arial" panose="020B0604020202020204" pitchFamily="34" charset="0"/>
                <a:cs typeface="Arial" panose="020B0604020202020204" pitchFamily="34" charset="0"/>
              </a:rPr>
              <a:t>Ipsum</a:t>
            </a:r>
            <a:r>
              <a:rPr lang="da-DK" dirty="0">
                <a:latin typeface="Arial" panose="020B0604020202020204" pitchFamily="34" charset="0"/>
                <a:cs typeface="Arial" panose="020B0604020202020204" pitchFamily="34" charset="0"/>
              </a:rPr>
              <a:t> har ikke alene overlevet fem århundreder, men har også vundet indpas i elektronisk typografi uden væsentlige ændringer. </a:t>
            </a:r>
          </a:p>
          <a:p>
            <a:pPr lvl="0"/>
            <a:endParaRPr lang="da-DK" dirty="0"/>
          </a:p>
        </p:txBody>
      </p:sp>
    </p:spTree>
    <p:extLst>
      <p:ext uri="{BB962C8B-B14F-4D97-AF65-F5344CB8AC3E}">
        <p14:creationId xmlns:p14="http://schemas.microsoft.com/office/powerpoint/2010/main" val="1686509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 højre u billede">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312201B5-5A07-8D49-8130-7E483F667F0E}"/>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0" y="4414723"/>
            <a:ext cx="12192000" cy="2405166"/>
          </a:xfrm>
          <a:prstGeom prst="rect">
            <a:avLst/>
          </a:prstGeom>
        </p:spPr>
      </p:pic>
      <p:sp>
        <p:nvSpPr>
          <p:cNvPr id="11" name="Tekstfelt 10">
            <a:extLst>
              <a:ext uri="{FF2B5EF4-FFF2-40B4-BE49-F238E27FC236}">
                <a16:creationId xmlns:a16="http://schemas.microsoft.com/office/drawing/2014/main" id="{97CDB115-D365-8D44-8CB9-279989247BDB}"/>
              </a:ext>
            </a:extLst>
          </p:cNvPr>
          <p:cNvSpPr txBox="1"/>
          <p:nvPr userDrawn="1"/>
        </p:nvSpPr>
        <p:spPr>
          <a:xfrm>
            <a:off x="5351780" y="315472"/>
            <a:ext cx="6270378" cy="1077218"/>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OVERSKRIFT</a:t>
            </a:r>
          </a:p>
          <a:p>
            <a:endParaRPr lang="da-DK" sz="4400" dirty="0">
              <a:latin typeface="Bebas Kai" panose="04050603020B02020204" pitchFamily="82" charset="0"/>
            </a:endParaRPr>
          </a:p>
        </p:txBody>
      </p:sp>
      <p:sp>
        <p:nvSpPr>
          <p:cNvPr id="12" name="Tekstfelt 11">
            <a:extLst>
              <a:ext uri="{FF2B5EF4-FFF2-40B4-BE49-F238E27FC236}">
                <a16:creationId xmlns:a16="http://schemas.microsoft.com/office/drawing/2014/main" id="{AD548FBB-1BAE-6147-99C3-B6141F37FC1E}"/>
              </a:ext>
            </a:extLst>
          </p:cNvPr>
          <p:cNvSpPr txBox="1"/>
          <p:nvPr userDrawn="1"/>
        </p:nvSpPr>
        <p:spPr>
          <a:xfrm>
            <a:off x="5351779" y="854081"/>
            <a:ext cx="2510071" cy="553998"/>
          </a:xfrm>
          <a:prstGeom prst="rect">
            <a:avLst/>
          </a:prstGeom>
          <a:noFill/>
          <a:ln>
            <a:noFill/>
          </a:ln>
        </p:spPr>
        <p:txBody>
          <a:bodyPr wrap="square" rtlCol="0">
            <a:spAutoFit/>
          </a:bodyPr>
          <a:lstStyle/>
          <a:p>
            <a:r>
              <a:rPr lang="da-DK" sz="1400" dirty="0">
                <a:latin typeface="Arial" panose="020B0604020202020204" pitchFamily="34" charset="0"/>
                <a:cs typeface="Arial" panose="020B0604020202020204" pitchFamily="34" charset="0"/>
              </a:rPr>
              <a:t>Undertitel</a:t>
            </a:r>
          </a:p>
          <a:p>
            <a:endParaRPr lang="da-DK" sz="1600" dirty="0">
              <a:latin typeface="Arial" panose="020B0604020202020204" pitchFamily="34" charset="0"/>
              <a:cs typeface="Arial" panose="020B0604020202020204" pitchFamily="34" charset="0"/>
            </a:endParaRPr>
          </a:p>
        </p:txBody>
      </p:sp>
      <p:cxnSp>
        <p:nvCxnSpPr>
          <p:cNvPr id="13" name="Lige forbindelse 12">
            <a:extLst>
              <a:ext uri="{FF2B5EF4-FFF2-40B4-BE49-F238E27FC236}">
                <a16:creationId xmlns:a16="http://schemas.microsoft.com/office/drawing/2014/main" id="{4A3A18BD-4860-5B42-8824-4AAB1DD0E763}"/>
              </a:ext>
            </a:extLst>
          </p:cNvPr>
          <p:cNvCxnSpPr>
            <a:cxnSpLocks/>
          </p:cNvCxnSpPr>
          <p:nvPr userDrawn="1"/>
        </p:nvCxnSpPr>
        <p:spPr>
          <a:xfrm>
            <a:off x="5439276"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sp>
        <p:nvSpPr>
          <p:cNvPr id="8" name="Pladsholder til tekst 17">
            <a:extLst>
              <a:ext uri="{FF2B5EF4-FFF2-40B4-BE49-F238E27FC236}">
                <a16:creationId xmlns:a16="http://schemas.microsoft.com/office/drawing/2014/main" id="{7EC2B6BE-0D3D-4E91-8D1C-51157A07AC21}"/>
              </a:ext>
            </a:extLst>
          </p:cNvPr>
          <p:cNvSpPr>
            <a:spLocks noGrp="1"/>
          </p:cNvSpPr>
          <p:nvPr>
            <p:ph type="body" sz="quarter" idx="13" hasCustomPrompt="1"/>
          </p:nvPr>
        </p:nvSpPr>
        <p:spPr>
          <a:xfrm>
            <a:off x="5351778" y="1859377"/>
            <a:ext cx="5588937" cy="3697075"/>
          </a:xfrm>
          <a:prstGeom prst="rect">
            <a:avLst/>
          </a:prstGeom>
        </p:spPr>
        <p:txBody>
          <a:bodyPr/>
          <a:lstStyle>
            <a:lvl1pPr marL="285750" indent="-285750">
              <a:buFont typeface="Arial" panose="020B0604020202020204" pitchFamily="34" charset="0"/>
              <a:buChar char="•"/>
              <a:defRPr sz="1800"/>
            </a:lvl1pPr>
          </a:lstStyle>
          <a:p>
            <a:r>
              <a:rPr lang="da-DK" dirty="0">
                <a:latin typeface="Arial" panose="020B0604020202020204" pitchFamily="34" charset="0"/>
                <a:cs typeface="Arial" panose="020B0604020202020204" pitchFamily="34" charset="0"/>
              </a:rPr>
              <a:t>Er ganske enkelt </a:t>
            </a:r>
            <a:r>
              <a:rPr lang="da-DK" dirty="0" err="1">
                <a:latin typeface="Arial" panose="020B0604020202020204" pitchFamily="34" charset="0"/>
                <a:cs typeface="Arial" panose="020B0604020202020204" pitchFamily="34" charset="0"/>
              </a:rPr>
              <a:t>fyldtekst</a:t>
            </a:r>
            <a:r>
              <a:rPr lang="da-DK" dirty="0">
                <a:latin typeface="Arial" panose="020B0604020202020204" pitchFamily="34" charset="0"/>
                <a:cs typeface="Arial" panose="020B0604020202020204" pitchFamily="34" charset="0"/>
              </a:rPr>
              <a:t> fra print- og typografiindustrien. </a:t>
            </a:r>
          </a:p>
          <a:p>
            <a:r>
              <a:rPr lang="da-DK" dirty="0" err="1">
                <a:latin typeface="Arial" panose="020B0604020202020204" pitchFamily="34" charset="0"/>
                <a:cs typeface="Arial" panose="020B0604020202020204" pitchFamily="34" charset="0"/>
              </a:rPr>
              <a:t>Lorem</a:t>
            </a:r>
            <a:r>
              <a:rPr lang="da-DK" dirty="0">
                <a:latin typeface="Arial" panose="020B0604020202020204" pitchFamily="34" charset="0"/>
                <a:cs typeface="Arial" panose="020B0604020202020204" pitchFamily="34" charset="0"/>
              </a:rPr>
              <a:t> </a:t>
            </a:r>
            <a:r>
              <a:rPr lang="da-DK" dirty="0" err="1">
                <a:latin typeface="Arial" panose="020B0604020202020204" pitchFamily="34" charset="0"/>
                <a:cs typeface="Arial" panose="020B0604020202020204" pitchFamily="34" charset="0"/>
              </a:rPr>
              <a:t>Ipsum</a:t>
            </a:r>
            <a:r>
              <a:rPr lang="da-DK" dirty="0">
                <a:latin typeface="Arial" panose="020B0604020202020204" pitchFamily="34" charset="0"/>
                <a:cs typeface="Arial" panose="020B0604020202020204" pitchFamily="34" charset="0"/>
              </a:rPr>
              <a:t> har været standard </a:t>
            </a:r>
            <a:r>
              <a:rPr lang="da-DK" dirty="0" err="1">
                <a:latin typeface="Arial" panose="020B0604020202020204" pitchFamily="34" charset="0"/>
                <a:cs typeface="Arial" panose="020B0604020202020204" pitchFamily="34" charset="0"/>
              </a:rPr>
              <a:t>fyldtekst</a:t>
            </a:r>
            <a:r>
              <a:rPr lang="da-DK" dirty="0">
                <a:latin typeface="Arial" panose="020B0604020202020204" pitchFamily="34" charset="0"/>
                <a:cs typeface="Arial" panose="020B0604020202020204" pitchFamily="34" charset="0"/>
              </a:rPr>
              <a:t> siden 1500-tallet.</a:t>
            </a:r>
          </a:p>
          <a:p>
            <a:r>
              <a:rPr lang="da-DK" dirty="0">
                <a:latin typeface="Arial" panose="020B0604020202020204" pitchFamily="34" charset="0"/>
                <a:cs typeface="Arial" panose="020B0604020202020204" pitchFamily="34" charset="0"/>
              </a:rPr>
              <a:t>Hvor en ukendt trykker sammensatte en tilfældig spalte for at trykke en bog til sammenligning af forskellige skrifttyper. </a:t>
            </a:r>
          </a:p>
          <a:p>
            <a:r>
              <a:rPr lang="da-DK" dirty="0" err="1">
                <a:latin typeface="Arial" panose="020B0604020202020204" pitchFamily="34" charset="0"/>
                <a:cs typeface="Arial" panose="020B0604020202020204" pitchFamily="34" charset="0"/>
              </a:rPr>
              <a:t>Lorem</a:t>
            </a:r>
            <a:r>
              <a:rPr lang="da-DK" dirty="0">
                <a:latin typeface="Arial" panose="020B0604020202020204" pitchFamily="34" charset="0"/>
                <a:cs typeface="Arial" panose="020B0604020202020204" pitchFamily="34" charset="0"/>
              </a:rPr>
              <a:t> </a:t>
            </a:r>
            <a:r>
              <a:rPr lang="da-DK" dirty="0" err="1">
                <a:latin typeface="Arial" panose="020B0604020202020204" pitchFamily="34" charset="0"/>
                <a:cs typeface="Arial" panose="020B0604020202020204" pitchFamily="34" charset="0"/>
              </a:rPr>
              <a:t>Ipsum</a:t>
            </a:r>
            <a:r>
              <a:rPr lang="da-DK" dirty="0">
                <a:latin typeface="Arial" panose="020B0604020202020204" pitchFamily="34" charset="0"/>
                <a:cs typeface="Arial" panose="020B0604020202020204" pitchFamily="34" charset="0"/>
              </a:rPr>
              <a:t> har ikke alene overlevet fem århundreder, men har også vundet indpas i elektronisk typografi uden væsentlige ændringer. </a:t>
            </a:r>
          </a:p>
          <a:p>
            <a:pPr lvl="0"/>
            <a:endParaRPr lang="da-DK" dirty="0"/>
          </a:p>
        </p:txBody>
      </p:sp>
      <p:sp>
        <p:nvSpPr>
          <p:cNvPr id="3" name="Pladsholder til billede 2">
            <a:extLst>
              <a:ext uri="{FF2B5EF4-FFF2-40B4-BE49-F238E27FC236}">
                <a16:creationId xmlns:a16="http://schemas.microsoft.com/office/drawing/2014/main" id="{33F495A2-8B8F-4370-9838-F7FB5237FE88}"/>
              </a:ext>
            </a:extLst>
          </p:cNvPr>
          <p:cNvSpPr>
            <a:spLocks noGrp="1"/>
          </p:cNvSpPr>
          <p:nvPr>
            <p:ph type="pic" sz="quarter" idx="14"/>
          </p:nvPr>
        </p:nvSpPr>
        <p:spPr>
          <a:xfrm>
            <a:off x="0" y="0"/>
            <a:ext cx="4924425" cy="6858000"/>
          </a:xfrm>
          <a:prstGeom prst="rect">
            <a:avLst/>
          </a:prstGeom>
        </p:spPr>
        <p:txBody>
          <a:bodyPr/>
          <a:lstStyle/>
          <a:p>
            <a:endParaRPr lang="da-DK"/>
          </a:p>
        </p:txBody>
      </p:sp>
    </p:spTree>
    <p:extLst>
      <p:ext uri="{BB962C8B-B14F-4D97-AF65-F5344CB8AC3E}">
        <p14:creationId xmlns:p14="http://schemas.microsoft.com/office/powerpoint/2010/main" val="2542733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 spalter">
    <p:spTree>
      <p:nvGrpSpPr>
        <p:cNvPr id="1" name=""/>
        <p:cNvGrpSpPr/>
        <p:nvPr/>
      </p:nvGrpSpPr>
      <p:grpSpPr>
        <a:xfrm>
          <a:off x="0" y="0"/>
          <a:ext cx="0" cy="0"/>
          <a:chOff x="0" y="0"/>
          <a:chExt cx="0" cy="0"/>
        </a:xfrm>
      </p:grpSpPr>
      <p:pic>
        <p:nvPicPr>
          <p:cNvPr id="19" name="Billede 18">
            <a:extLst>
              <a:ext uri="{FF2B5EF4-FFF2-40B4-BE49-F238E27FC236}">
                <a16:creationId xmlns:a16="http://schemas.microsoft.com/office/drawing/2014/main" id="{F209247A-0E80-FF43-AB37-85F0EF45CB7E}"/>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0" y="4414723"/>
            <a:ext cx="12192000" cy="2405166"/>
          </a:xfrm>
          <a:prstGeom prst="rect">
            <a:avLst/>
          </a:prstGeom>
        </p:spPr>
      </p:pic>
      <p:sp>
        <p:nvSpPr>
          <p:cNvPr id="13" name="Tekstfelt 12">
            <a:extLst>
              <a:ext uri="{FF2B5EF4-FFF2-40B4-BE49-F238E27FC236}">
                <a16:creationId xmlns:a16="http://schemas.microsoft.com/office/drawing/2014/main" id="{615E6ECC-4F36-E141-9145-966E09AD2357}"/>
              </a:ext>
            </a:extLst>
          </p:cNvPr>
          <p:cNvSpPr txBox="1"/>
          <p:nvPr userDrawn="1"/>
        </p:nvSpPr>
        <p:spPr>
          <a:xfrm>
            <a:off x="461728" y="315472"/>
            <a:ext cx="6730379" cy="1077218"/>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OVERSKRIFT</a:t>
            </a:r>
          </a:p>
          <a:p>
            <a:endParaRPr lang="da-DK" sz="4400" dirty="0">
              <a:latin typeface="Bebas Kai" panose="04050603020B02020204" pitchFamily="82" charset="0"/>
            </a:endParaRPr>
          </a:p>
        </p:txBody>
      </p:sp>
      <p:sp>
        <p:nvSpPr>
          <p:cNvPr id="14" name="Tekstfelt 13">
            <a:extLst>
              <a:ext uri="{FF2B5EF4-FFF2-40B4-BE49-F238E27FC236}">
                <a16:creationId xmlns:a16="http://schemas.microsoft.com/office/drawing/2014/main" id="{604D77C3-229D-624D-99F0-8DF6D554C9E2}"/>
              </a:ext>
            </a:extLst>
          </p:cNvPr>
          <p:cNvSpPr txBox="1"/>
          <p:nvPr userDrawn="1"/>
        </p:nvSpPr>
        <p:spPr>
          <a:xfrm>
            <a:off x="461728" y="854081"/>
            <a:ext cx="2510071" cy="553998"/>
          </a:xfrm>
          <a:prstGeom prst="rect">
            <a:avLst/>
          </a:prstGeom>
          <a:noFill/>
          <a:ln>
            <a:noFill/>
          </a:ln>
        </p:spPr>
        <p:txBody>
          <a:bodyPr wrap="square" rtlCol="0">
            <a:spAutoFit/>
          </a:bodyPr>
          <a:lstStyle/>
          <a:p>
            <a:r>
              <a:rPr lang="da-DK" sz="1400" dirty="0">
                <a:latin typeface="Arial" panose="020B0604020202020204" pitchFamily="34" charset="0"/>
                <a:cs typeface="Arial" panose="020B0604020202020204" pitchFamily="34" charset="0"/>
              </a:rPr>
              <a:t>Undertitel</a:t>
            </a:r>
          </a:p>
          <a:p>
            <a:endParaRPr lang="da-DK" sz="1600" dirty="0">
              <a:latin typeface="Arial" panose="020B0604020202020204" pitchFamily="34" charset="0"/>
              <a:cs typeface="Arial" panose="020B0604020202020204" pitchFamily="34" charset="0"/>
            </a:endParaRPr>
          </a:p>
        </p:txBody>
      </p:sp>
      <p:cxnSp>
        <p:nvCxnSpPr>
          <p:cNvPr id="15" name="Lige forbindelse 14">
            <a:extLst>
              <a:ext uri="{FF2B5EF4-FFF2-40B4-BE49-F238E27FC236}">
                <a16:creationId xmlns:a16="http://schemas.microsoft.com/office/drawing/2014/main" id="{CF4A6701-6745-A746-A270-F7B17BAE0DA8}"/>
              </a:ext>
            </a:extLst>
          </p:cNvPr>
          <p:cNvCxnSpPr>
            <a:cxnSpLocks/>
          </p:cNvCxnSpPr>
          <p:nvPr userDrawn="1"/>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16" name="Billede 15">
            <a:extLst>
              <a:ext uri="{FF2B5EF4-FFF2-40B4-BE49-F238E27FC236}">
                <a16:creationId xmlns:a16="http://schemas.microsoft.com/office/drawing/2014/main" id="{E32E49F2-07E1-0B44-8686-BC2AB7A7F3E1}"/>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8" name="Pladsholder til indhold 11">
            <a:extLst>
              <a:ext uri="{FF2B5EF4-FFF2-40B4-BE49-F238E27FC236}">
                <a16:creationId xmlns:a16="http://schemas.microsoft.com/office/drawing/2014/main" id="{4F6631B8-2D1A-48F9-ABAA-8B43EDC06356}"/>
              </a:ext>
            </a:extLst>
          </p:cNvPr>
          <p:cNvSpPr>
            <a:spLocks noGrp="1"/>
          </p:cNvSpPr>
          <p:nvPr>
            <p:ph sz="quarter" idx="11" hasCustomPrompt="1"/>
          </p:nvPr>
        </p:nvSpPr>
        <p:spPr>
          <a:xfrm>
            <a:off x="461728" y="358071"/>
            <a:ext cx="5097596" cy="507946"/>
          </a:xfrm>
          <a:prstGeom prst="rect">
            <a:avLst/>
          </a:prstGeom>
        </p:spPr>
        <p:txBody>
          <a:bodyPr/>
          <a:lstStyle>
            <a:lvl1pPr marL="0" indent="0">
              <a:buNone/>
              <a:defRPr sz="2000">
                <a:latin typeface="Arial Black" panose="020B0A04020102020204" pitchFamily="34" charset="0"/>
              </a:defRPr>
            </a:lvl1pPr>
          </a:lstStyle>
          <a:p>
            <a:pPr lvl="0"/>
            <a:r>
              <a:rPr lang="da-DK" dirty="0"/>
              <a:t>OVERSKRIFT</a:t>
            </a:r>
          </a:p>
        </p:txBody>
      </p:sp>
      <p:sp>
        <p:nvSpPr>
          <p:cNvPr id="9" name="Pladsholder til indhold 17">
            <a:extLst>
              <a:ext uri="{FF2B5EF4-FFF2-40B4-BE49-F238E27FC236}">
                <a16:creationId xmlns:a16="http://schemas.microsoft.com/office/drawing/2014/main" id="{FC4A233E-8FDF-4B16-ADBD-680FE9F0AC4E}"/>
              </a:ext>
            </a:extLst>
          </p:cNvPr>
          <p:cNvSpPr>
            <a:spLocks noGrp="1"/>
          </p:cNvSpPr>
          <p:nvPr>
            <p:ph sz="quarter" idx="12" hasCustomPrompt="1"/>
          </p:nvPr>
        </p:nvSpPr>
        <p:spPr>
          <a:xfrm>
            <a:off x="461728" y="876038"/>
            <a:ext cx="4688521" cy="344487"/>
          </a:xfrm>
          <a:prstGeom prst="rect">
            <a:avLst/>
          </a:prstGeom>
        </p:spPr>
        <p:txBody>
          <a:bodyPr/>
          <a:lstStyle>
            <a:lvl1pPr marL="0" indent="0">
              <a:buNone/>
              <a:defRPr sz="1400">
                <a:latin typeface="Arial" panose="020B0604020202020204" pitchFamily="34" charset="0"/>
                <a:cs typeface="Arial" panose="020B0604020202020204" pitchFamily="34" charset="0"/>
              </a:defRPr>
            </a:lvl1pPr>
          </a:lstStyle>
          <a:p>
            <a:pPr lvl="0"/>
            <a:r>
              <a:rPr lang="da-DK" dirty="0"/>
              <a:t>Undertitel</a:t>
            </a:r>
          </a:p>
        </p:txBody>
      </p:sp>
      <p:sp>
        <p:nvSpPr>
          <p:cNvPr id="10" name="Pladsholder til tekst 17">
            <a:extLst>
              <a:ext uri="{FF2B5EF4-FFF2-40B4-BE49-F238E27FC236}">
                <a16:creationId xmlns:a16="http://schemas.microsoft.com/office/drawing/2014/main" id="{C0867E23-8C1B-4D6F-AE4C-039A358D6039}"/>
              </a:ext>
            </a:extLst>
          </p:cNvPr>
          <p:cNvSpPr>
            <a:spLocks noGrp="1"/>
          </p:cNvSpPr>
          <p:nvPr>
            <p:ph type="body" sz="quarter" idx="13" hasCustomPrompt="1"/>
          </p:nvPr>
        </p:nvSpPr>
        <p:spPr>
          <a:xfrm>
            <a:off x="614128" y="1888700"/>
            <a:ext cx="10330890" cy="3184525"/>
          </a:xfrm>
          <a:prstGeom prst="rect">
            <a:avLst/>
          </a:prstGeom>
        </p:spPr>
        <p:txBody>
          <a:bodyPr numCol="2"/>
          <a:lstStyle>
            <a:lvl1pPr marL="0" marR="0" indent="0" algn="l" defTabSz="914400" rtl="0" eaLnBrk="1" fontAlgn="auto" latinLnBrk="0" hangingPunct="1">
              <a:lnSpc>
                <a:spcPct val="100000"/>
              </a:lnSpc>
              <a:spcBef>
                <a:spcPts val="0"/>
              </a:spcBef>
              <a:spcAft>
                <a:spcPts val="0"/>
              </a:spcAft>
              <a:buClrTx/>
              <a:buSzTx/>
              <a:buFontTx/>
              <a:buNone/>
              <a:tabLst/>
              <a:defRPr sz="1800"/>
            </a:lvl1pPr>
          </a:lstStyle>
          <a:p>
            <a:r>
              <a:rPr lang="da-DK" dirty="0">
                <a:latin typeface="Arial" panose="020B0604020202020204" pitchFamily="34" charset="0"/>
                <a:cs typeface="Arial" panose="020B0604020202020204" pitchFamily="34" charset="0"/>
              </a:rPr>
              <a:t>Er ganske enkelt </a:t>
            </a:r>
            <a:r>
              <a:rPr lang="da-DK" dirty="0" err="1">
                <a:latin typeface="Arial" panose="020B0604020202020204" pitchFamily="34" charset="0"/>
                <a:cs typeface="Arial" panose="020B0604020202020204" pitchFamily="34" charset="0"/>
              </a:rPr>
              <a:t>fyldtekst</a:t>
            </a:r>
            <a:r>
              <a:rPr lang="da-DK" dirty="0">
                <a:latin typeface="Arial" panose="020B0604020202020204" pitchFamily="34" charset="0"/>
                <a:cs typeface="Arial" panose="020B0604020202020204" pitchFamily="34" charset="0"/>
              </a:rPr>
              <a:t> fra print- og typografiindustrien. </a:t>
            </a:r>
            <a:r>
              <a:rPr lang="da-DK" dirty="0" err="1">
                <a:latin typeface="Arial" panose="020B0604020202020204" pitchFamily="34" charset="0"/>
                <a:cs typeface="Arial" panose="020B0604020202020204" pitchFamily="34" charset="0"/>
              </a:rPr>
              <a:t>Lorem</a:t>
            </a:r>
            <a:r>
              <a:rPr lang="da-DK" dirty="0">
                <a:latin typeface="Arial" panose="020B0604020202020204" pitchFamily="34" charset="0"/>
                <a:cs typeface="Arial" panose="020B0604020202020204" pitchFamily="34" charset="0"/>
              </a:rPr>
              <a:t> </a:t>
            </a:r>
            <a:r>
              <a:rPr lang="da-DK" dirty="0" err="1">
                <a:latin typeface="Arial" panose="020B0604020202020204" pitchFamily="34" charset="0"/>
                <a:cs typeface="Arial" panose="020B0604020202020204" pitchFamily="34" charset="0"/>
              </a:rPr>
              <a:t>Ipsum</a:t>
            </a:r>
            <a:r>
              <a:rPr lang="da-DK" dirty="0">
                <a:latin typeface="Arial" panose="020B0604020202020204" pitchFamily="34" charset="0"/>
                <a:cs typeface="Arial" panose="020B0604020202020204" pitchFamily="34" charset="0"/>
              </a:rPr>
              <a:t> har været standard </a:t>
            </a:r>
            <a:r>
              <a:rPr lang="da-DK" dirty="0" err="1">
                <a:latin typeface="Arial" panose="020B0604020202020204" pitchFamily="34" charset="0"/>
                <a:cs typeface="Arial" panose="020B0604020202020204" pitchFamily="34" charset="0"/>
              </a:rPr>
              <a:t>fyldtekst</a:t>
            </a:r>
            <a:r>
              <a:rPr lang="da-DK" dirty="0">
                <a:latin typeface="Arial" panose="020B0604020202020204" pitchFamily="34" charset="0"/>
                <a:cs typeface="Arial" panose="020B0604020202020204" pitchFamily="34" charset="0"/>
              </a:rPr>
              <a:t> siden 1500-tallet, hvor en ukendt trykker sammensatte en tilfældig spalte for at trykke en bog til sammenligning af forskellige skrifttyper. </a:t>
            </a:r>
          </a:p>
          <a:p>
            <a:endParaRPr lang="da-DK" dirty="0">
              <a:latin typeface="Arial" panose="020B0604020202020204" pitchFamily="34" charset="0"/>
              <a:cs typeface="Arial" panose="020B0604020202020204" pitchFamily="34" charset="0"/>
            </a:endParaRPr>
          </a:p>
          <a:p>
            <a:r>
              <a:rPr lang="da-DK" dirty="0" err="1">
                <a:latin typeface="Arial" panose="020B0604020202020204" pitchFamily="34" charset="0"/>
                <a:cs typeface="Arial" panose="020B0604020202020204" pitchFamily="34" charset="0"/>
              </a:rPr>
              <a:t>Lorem</a:t>
            </a:r>
            <a:r>
              <a:rPr lang="da-DK" dirty="0">
                <a:latin typeface="Arial" panose="020B0604020202020204" pitchFamily="34" charset="0"/>
                <a:cs typeface="Arial" panose="020B0604020202020204" pitchFamily="34" charset="0"/>
              </a:rPr>
              <a:t> </a:t>
            </a:r>
            <a:r>
              <a:rPr lang="da-DK" dirty="0" err="1">
                <a:latin typeface="Arial" panose="020B0604020202020204" pitchFamily="34" charset="0"/>
                <a:cs typeface="Arial" panose="020B0604020202020204" pitchFamily="34" charset="0"/>
              </a:rPr>
              <a:t>Ipsum</a:t>
            </a:r>
            <a:r>
              <a:rPr lang="da-DK" dirty="0">
                <a:latin typeface="Arial" panose="020B0604020202020204" pitchFamily="34" charset="0"/>
                <a:cs typeface="Arial" panose="020B0604020202020204" pitchFamily="34" charset="0"/>
              </a:rPr>
              <a:t> har ikke alene overlevet fem århundreder, men har også vundet indpas i elektronisk typografi uden væsentlige ændringer.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err="1">
                <a:latin typeface="Arial" panose="020B0604020202020204" pitchFamily="34" charset="0"/>
                <a:cs typeface="Arial" panose="020B0604020202020204" pitchFamily="34" charset="0"/>
              </a:rPr>
              <a:t>Lorem</a:t>
            </a:r>
            <a:r>
              <a:rPr lang="da-DK" dirty="0">
                <a:latin typeface="Arial" panose="020B0604020202020204" pitchFamily="34" charset="0"/>
                <a:cs typeface="Arial" panose="020B0604020202020204" pitchFamily="34" charset="0"/>
              </a:rPr>
              <a:t> </a:t>
            </a:r>
            <a:r>
              <a:rPr lang="da-DK" dirty="0" err="1">
                <a:latin typeface="Arial" panose="020B0604020202020204" pitchFamily="34" charset="0"/>
                <a:cs typeface="Arial" panose="020B0604020202020204" pitchFamily="34" charset="0"/>
              </a:rPr>
              <a:t>Ipsum</a:t>
            </a:r>
            <a:r>
              <a:rPr lang="da-DK" dirty="0">
                <a:latin typeface="Arial" panose="020B0604020202020204" pitchFamily="34" charset="0"/>
                <a:cs typeface="Arial" panose="020B0604020202020204" pitchFamily="34" charset="0"/>
              </a:rPr>
              <a:t> har ikke alene overlevet fem århundreder, men har også vundet indpas i elektronisk typografi uden væsentlige ændringer. </a:t>
            </a:r>
          </a:p>
          <a:p>
            <a:endParaRPr lang="da-DK"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err="1">
                <a:latin typeface="Arial" panose="020B0604020202020204" pitchFamily="34" charset="0"/>
                <a:cs typeface="Arial" panose="020B0604020202020204" pitchFamily="34" charset="0"/>
              </a:rPr>
              <a:t>Lorem</a:t>
            </a:r>
            <a:r>
              <a:rPr lang="da-DK" dirty="0">
                <a:latin typeface="Arial" panose="020B0604020202020204" pitchFamily="34" charset="0"/>
                <a:cs typeface="Arial" panose="020B0604020202020204" pitchFamily="34" charset="0"/>
              </a:rPr>
              <a:t> </a:t>
            </a:r>
            <a:r>
              <a:rPr lang="da-DK" dirty="0" err="1">
                <a:latin typeface="Arial" panose="020B0604020202020204" pitchFamily="34" charset="0"/>
                <a:cs typeface="Arial" panose="020B0604020202020204" pitchFamily="34" charset="0"/>
              </a:rPr>
              <a:t>Ipsum</a:t>
            </a:r>
            <a:r>
              <a:rPr lang="da-DK" dirty="0">
                <a:latin typeface="Arial" panose="020B0604020202020204" pitchFamily="34" charset="0"/>
                <a:cs typeface="Arial" panose="020B0604020202020204" pitchFamily="34" charset="0"/>
              </a:rPr>
              <a:t> har ikke alene overlevet fem århundreder, men har også vundet indpas i elektronisk typografi uden væsentlige ændringer.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err="1">
                <a:latin typeface="Arial" panose="020B0604020202020204" pitchFamily="34" charset="0"/>
                <a:cs typeface="Arial" panose="020B0604020202020204" pitchFamily="34" charset="0"/>
              </a:rPr>
              <a:t>Lorem</a:t>
            </a:r>
            <a:r>
              <a:rPr lang="da-DK" dirty="0">
                <a:latin typeface="Arial" panose="020B0604020202020204" pitchFamily="34" charset="0"/>
                <a:cs typeface="Arial" panose="020B0604020202020204" pitchFamily="34" charset="0"/>
              </a:rPr>
              <a:t> </a:t>
            </a:r>
            <a:r>
              <a:rPr lang="da-DK" dirty="0" err="1">
                <a:latin typeface="Arial" panose="020B0604020202020204" pitchFamily="34" charset="0"/>
                <a:cs typeface="Arial" panose="020B0604020202020204" pitchFamily="34" charset="0"/>
              </a:rPr>
              <a:t>Ipsum</a:t>
            </a:r>
            <a:r>
              <a:rPr lang="da-DK" dirty="0">
                <a:latin typeface="Arial" panose="020B0604020202020204" pitchFamily="34" charset="0"/>
                <a:cs typeface="Arial" panose="020B0604020202020204" pitchFamily="34" charset="0"/>
              </a:rPr>
              <a:t> har ikke alene overlevet fem århundreder, men har også vundet indpas i elektronisk typografi uden væsentlige ændringer. </a:t>
            </a:r>
          </a:p>
          <a:p>
            <a:endParaRPr lang="da-DK"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26266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pic>
        <p:nvPicPr>
          <p:cNvPr id="7" name="Billede 6" descr="Et billede, der indeholder himmel, udendørs, foto&#10;&#10;&#10;&#10;Automatisk oprettet beskrivelse">
            <a:extLst>
              <a:ext uri="{FF2B5EF4-FFF2-40B4-BE49-F238E27FC236}">
                <a16:creationId xmlns:a16="http://schemas.microsoft.com/office/drawing/2014/main" id="{93926F0F-A4C3-134A-BB2B-1A3243CB201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Billede 7">
            <a:extLst>
              <a:ext uri="{FF2B5EF4-FFF2-40B4-BE49-F238E27FC236}">
                <a16:creationId xmlns:a16="http://schemas.microsoft.com/office/drawing/2014/main" id="{CEBDC8FE-366F-9C4E-B609-B60D1AEF5927}"/>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a:off x="10945018" y="6286751"/>
            <a:ext cx="1071118" cy="408466"/>
          </a:xfrm>
          <a:prstGeom prst="rect">
            <a:avLst/>
          </a:prstGeom>
        </p:spPr>
      </p:pic>
    </p:spTree>
    <p:extLst>
      <p:ext uri="{BB962C8B-B14F-4D97-AF65-F5344CB8AC3E}">
        <p14:creationId xmlns:p14="http://schemas.microsoft.com/office/powerpoint/2010/main" val="1122782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Brugerdefineret layout">
    <p:spTree>
      <p:nvGrpSpPr>
        <p:cNvPr id="1" name=""/>
        <p:cNvGrpSpPr/>
        <p:nvPr/>
      </p:nvGrpSpPr>
      <p:grpSpPr>
        <a:xfrm>
          <a:off x="0" y="0"/>
          <a:ext cx="0" cy="0"/>
          <a:chOff x="0" y="0"/>
          <a:chExt cx="0" cy="0"/>
        </a:xfrm>
      </p:grpSpPr>
      <p:pic>
        <p:nvPicPr>
          <p:cNvPr id="3" name="Billede 2" descr="Et billede, der indeholder himmel, udendørs, vand, båd&#10;&#10;&#10;&#10;Automatisk oprettet beskrivelse">
            <a:extLst>
              <a:ext uri="{FF2B5EF4-FFF2-40B4-BE49-F238E27FC236}">
                <a16:creationId xmlns:a16="http://schemas.microsoft.com/office/drawing/2014/main" id="{A2FD701A-16CD-DE43-821B-F0BF11BA9238}"/>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15000"/>
                    </a14:imgEffect>
                    <a14:imgEffect>
                      <a14:saturation sat="84000"/>
                    </a14:imgEffect>
                  </a14:imgLayer>
                </a14:imgProps>
              </a:ext>
              <a:ext uri="{28A0092B-C50C-407E-A947-70E740481C1C}">
                <a14:useLocalDpi xmlns:a14="http://schemas.microsoft.com/office/drawing/2010/main"/>
              </a:ext>
            </a:extLst>
          </a:blip>
          <a:srcRect/>
          <a:stretch/>
        </p:blipFill>
        <p:spPr>
          <a:xfrm>
            <a:off x="-1" y="0"/>
            <a:ext cx="12191999" cy="6858000"/>
          </a:xfrm>
          <a:prstGeom prst="rect">
            <a:avLst/>
          </a:prstGeom>
        </p:spPr>
      </p:pic>
      <p:pic>
        <p:nvPicPr>
          <p:cNvPr id="8" name="Billede 7">
            <a:extLst>
              <a:ext uri="{FF2B5EF4-FFF2-40B4-BE49-F238E27FC236}">
                <a16:creationId xmlns:a16="http://schemas.microsoft.com/office/drawing/2014/main" id="{CEBDC8FE-366F-9C4E-B609-B60D1AEF5927}"/>
              </a:ext>
            </a:extLst>
          </p:cNvPr>
          <p:cNvPicPr>
            <a:picLocks noChangeAspect="1"/>
          </p:cNvPicPr>
          <p:nvPr userDrawn="1"/>
        </p:nvPicPr>
        <p:blipFill>
          <a:blip r:embed="rId4" cstate="screen">
            <a:alphaModFix/>
            <a:extLst>
              <a:ext uri="{28A0092B-C50C-407E-A947-70E740481C1C}">
                <a14:useLocalDpi xmlns:a14="http://schemas.microsoft.com/office/drawing/2010/main"/>
              </a:ext>
            </a:extLst>
          </a:blip>
          <a:stretch>
            <a:fillRect/>
          </a:stretch>
        </p:blipFill>
        <p:spPr>
          <a:xfrm>
            <a:off x="10945018" y="6286751"/>
            <a:ext cx="1071118" cy="408466"/>
          </a:xfrm>
          <a:prstGeom prst="rect">
            <a:avLst/>
          </a:prstGeom>
        </p:spPr>
      </p:pic>
    </p:spTree>
    <p:extLst>
      <p:ext uri="{BB962C8B-B14F-4D97-AF65-F5344CB8AC3E}">
        <p14:creationId xmlns:p14="http://schemas.microsoft.com/office/powerpoint/2010/main" val="50897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pic>
        <p:nvPicPr>
          <p:cNvPr id="7" name="Billede 6" descr="Et billede, der indeholder udendørs, himmel, skyer, solnedgang&#10;&#10;&#10;&#10;Automatisk oprettet beskrivelse">
            <a:extLst>
              <a:ext uri="{FF2B5EF4-FFF2-40B4-BE49-F238E27FC236}">
                <a16:creationId xmlns:a16="http://schemas.microsoft.com/office/drawing/2014/main" id="{8FA020AA-2FBF-BD44-968A-FF17156155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63"/>
            <a:ext cx="12192000" cy="6856673"/>
          </a:xfrm>
          <a:prstGeom prst="rect">
            <a:avLst/>
          </a:prstGeom>
        </p:spPr>
      </p:pic>
      <p:pic>
        <p:nvPicPr>
          <p:cNvPr id="8" name="Billede 7">
            <a:extLst>
              <a:ext uri="{FF2B5EF4-FFF2-40B4-BE49-F238E27FC236}">
                <a16:creationId xmlns:a16="http://schemas.microsoft.com/office/drawing/2014/main" id="{6FA52594-DA97-A549-9F56-9F36632EABD0}"/>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a:off x="10945018" y="6286751"/>
            <a:ext cx="1071118" cy="408466"/>
          </a:xfrm>
          <a:prstGeom prst="rect">
            <a:avLst/>
          </a:prstGeom>
        </p:spPr>
      </p:pic>
    </p:spTree>
    <p:extLst>
      <p:ext uri="{BB962C8B-B14F-4D97-AF65-F5344CB8AC3E}">
        <p14:creationId xmlns:p14="http://schemas.microsoft.com/office/powerpoint/2010/main" val="14443266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Brugerdefineret layout">
    <p:spTree>
      <p:nvGrpSpPr>
        <p:cNvPr id="1" name=""/>
        <p:cNvGrpSpPr/>
        <p:nvPr/>
      </p:nvGrpSpPr>
      <p:grpSpPr>
        <a:xfrm>
          <a:off x="0" y="0"/>
          <a:ext cx="0" cy="0"/>
          <a:chOff x="0" y="0"/>
          <a:chExt cx="0" cy="0"/>
        </a:xfrm>
      </p:grpSpPr>
      <p:pic>
        <p:nvPicPr>
          <p:cNvPr id="5" name="Billede 4" descr="Et billede, der indeholder himmel, udendørs, bygning&#10;&#10;&#10;&#10;Automatisk oprettet beskrivelse">
            <a:extLst>
              <a:ext uri="{FF2B5EF4-FFF2-40B4-BE49-F238E27FC236}">
                <a16:creationId xmlns:a16="http://schemas.microsoft.com/office/drawing/2014/main" id="{A8597087-A8B0-F844-99FA-502EA76BF0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Billede 7">
            <a:extLst>
              <a:ext uri="{FF2B5EF4-FFF2-40B4-BE49-F238E27FC236}">
                <a16:creationId xmlns:a16="http://schemas.microsoft.com/office/drawing/2014/main" id="{E5F61090-6069-D04D-97B9-1618EBBC6418}"/>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a:off x="10945018" y="6286751"/>
            <a:ext cx="1071118" cy="408466"/>
          </a:xfrm>
          <a:prstGeom prst="rect">
            <a:avLst/>
          </a:prstGeom>
        </p:spPr>
      </p:pic>
    </p:spTree>
    <p:extLst>
      <p:ext uri="{BB962C8B-B14F-4D97-AF65-F5344CB8AC3E}">
        <p14:creationId xmlns:p14="http://schemas.microsoft.com/office/powerpoint/2010/main" val="1478220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kst venstre u billede">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4C9BEC43-3E57-3E4E-8DE2-A1AFBAAACF2A}"/>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0" y="4414723"/>
            <a:ext cx="12192000" cy="2405166"/>
          </a:xfrm>
          <a:prstGeom prst="rect">
            <a:avLst/>
          </a:prstGeom>
        </p:spPr>
      </p:pic>
    </p:spTree>
    <p:extLst>
      <p:ext uri="{BB962C8B-B14F-4D97-AF65-F5344CB8AC3E}">
        <p14:creationId xmlns:p14="http://schemas.microsoft.com/office/powerpoint/2010/main" val="10266564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Brugerdefineret layout">
    <p:spTree>
      <p:nvGrpSpPr>
        <p:cNvPr id="1" name=""/>
        <p:cNvGrpSpPr/>
        <p:nvPr/>
      </p:nvGrpSpPr>
      <p:grpSpPr>
        <a:xfrm>
          <a:off x="0" y="0"/>
          <a:ext cx="0" cy="0"/>
          <a:chOff x="0" y="0"/>
          <a:chExt cx="0" cy="0"/>
        </a:xfrm>
      </p:grpSpPr>
      <p:pic>
        <p:nvPicPr>
          <p:cNvPr id="6" name="Billede 5" descr="Et billede, der indeholder udendørs, bygning, stop, sne&#10;&#10;&#10;&#10;Automatisk oprettet beskrivelse">
            <a:extLst>
              <a:ext uri="{FF2B5EF4-FFF2-40B4-BE49-F238E27FC236}">
                <a16:creationId xmlns:a16="http://schemas.microsoft.com/office/drawing/2014/main" id="{4E6E5655-1CED-7B4F-81B6-DA1C52FD5B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327"/>
            <a:ext cx="12192000" cy="6856673"/>
          </a:xfrm>
          <a:prstGeom prst="rect">
            <a:avLst/>
          </a:prstGeom>
        </p:spPr>
      </p:pic>
      <p:pic>
        <p:nvPicPr>
          <p:cNvPr id="7" name="Billede 6">
            <a:extLst>
              <a:ext uri="{FF2B5EF4-FFF2-40B4-BE49-F238E27FC236}">
                <a16:creationId xmlns:a16="http://schemas.microsoft.com/office/drawing/2014/main" id="{7F0F4DCA-856B-B44E-884C-19384ABFAA8E}"/>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a:off x="10945018" y="6286751"/>
            <a:ext cx="1071118" cy="408466"/>
          </a:xfrm>
          <a:prstGeom prst="rect">
            <a:avLst/>
          </a:prstGeom>
        </p:spPr>
      </p:pic>
    </p:spTree>
    <p:extLst>
      <p:ext uri="{BB962C8B-B14F-4D97-AF65-F5344CB8AC3E}">
        <p14:creationId xmlns:p14="http://schemas.microsoft.com/office/powerpoint/2010/main" val="4065126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Brugerdefineret layout">
    <p:spTree>
      <p:nvGrpSpPr>
        <p:cNvPr id="1" name=""/>
        <p:cNvGrpSpPr/>
        <p:nvPr/>
      </p:nvGrpSpPr>
      <p:grpSpPr>
        <a:xfrm>
          <a:off x="0" y="0"/>
          <a:ext cx="0" cy="0"/>
          <a:chOff x="0" y="0"/>
          <a:chExt cx="0" cy="0"/>
        </a:xfrm>
      </p:grpSpPr>
      <p:pic>
        <p:nvPicPr>
          <p:cNvPr id="3" name="Billede 2" descr="Et billede, der indeholder himmel, vand, udendørs, overskyet&#10;&#10;&#10;&#10;Automatisk oprettet beskrivelse">
            <a:extLst>
              <a:ext uri="{FF2B5EF4-FFF2-40B4-BE49-F238E27FC236}">
                <a16:creationId xmlns:a16="http://schemas.microsoft.com/office/drawing/2014/main" id="{8E53A52D-D863-8142-9706-0269E7724C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Billede 6">
            <a:extLst>
              <a:ext uri="{FF2B5EF4-FFF2-40B4-BE49-F238E27FC236}">
                <a16:creationId xmlns:a16="http://schemas.microsoft.com/office/drawing/2014/main" id="{7F0F4DCA-856B-B44E-884C-19384ABFAA8E}"/>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a:off x="10945018" y="6286751"/>
            <a:ext cx="1071118" cy="408466"/>
          </a:xfrm>
          <a:prstGeom prst="rect">
            <a:avLst/>
          </a:prstGeom>
        </p:spPr>
      </p:pic>
    </p:spTree>
    <p:extLst>
      <p:ext uri="{BB962C8B-B14F-4D97-AF65-F5344CB8AC3E}">
        <p14:creationId xmlns:p14="http://schemas.microsoft.com/office/powerpoint/2010/main" val="2615745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Brugerdefineret layout">
    <p:spTree>
      <p:nvGrpSpPr>
        <p:cNvPr id="1" name=""/>
        <p:cNvGrpSpPr/>
        <p:nvPr/>
      </p:nvGrpSpPr>
      <p:grpSpPr>
        <a:xfrm>
          <a:off x="0" y="0"/>
          <a:ext cx="0" cy="0"/>
          <a:chOff x="0" y="0"/>
          <a:chExt cx="0" cy="0"/>
        </a:xfrm>
      </p:grpSpPr>
      <p:pic>
        <p:nvPicPr>
          <p:cNvPr id="4" name="Billede 3" descr="Et billede, der indeholder mad, svampe&#10;&#10;&#10;&#10;Automatisk oprettet beskrivelse">
            <a:extLst>
              <a:ext uri="{FF2B5EF4-FFF2-40B4-BE49-F238E27FC236}">
                <a16:creationId xmlns:a16="http://schemas.microsoft.com/office/drawing/2014/main" id="{30BA4B3E-214D-A445-B009-788D0CD565F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30000"/>
                    </a14:imgEffect>
                  </a14:imgLayer>
                </a14:imgProps>
              </a:ext>
              <a:ext uri="{28A0092B-C50C-407E-A947-70E740481C1C}">
                <a14:useLocalDpi xmlns:a14="http://schemas.microsoft.com/office/drawing/2010/main"/>
              </a:ext>
            </a:extLst>
          </a:blip>
          <a:srcRect/>
          <a:stretch/>
        </p:blipFill>
        <p:spPr>
          <a:xfrm>
            <a:off x="-1" y="0"/>
            <a:ext cx="12191999" cy="6858000"/>
          </a:xfrm>
          <a:prstGeom prst="rect">
            <a:avLst/>
          </a:prstGeom>
        </p:spPr>
      </p:pic>
      <p:pic>
        <p:nvPicPr>
          <p:cNvPr id="7" name="Billede 6">
            <a:extLst>
              <a:ext uri="{FF2B5EF4-FFF2-40B4-BE49-F238E27FC236}">
                <a16:creationId xmlns:a16="http://schemas.microsoft.com/office/drawing/2014/main" id="{7F0F4DCA-856B-B44E-884C-19384ABFAA8E}"/>
              </a:ext>
            </a:extLst>
          </p:cNvPr>
          <p:cNvPicPr>
            <a:picLocks noChangeAspect="1"/>
          </p:cNvPicPr>
          <p:nvPr userDrawn="1"/>
        </p:nvPicPr>
        <p:blipFill>
          <a:blip r:embed="rId4" cstate="screen">
            <a:alphaModFix/>
            <a:extLst>
              <a:ext uri="{28A0092B-C50C-407E-A947-70E740481C1C}">
                <a14:useLocalDpi xmlns:a14="http://schemas.microsoft.com/office/drawing/2010/main"/>
              </a:ext>
            </a:extLst>
          </a:blip>
          <a:stretch>
            <a:fillRect/>
          </a:stretch>
        </p:blipFill>
        <p:spPr>
          <a:xfrm>
            <a:off x="10945018" y="6286751"/>
            <a:ext cx="1071118" cy="408466"/>
          </a:xfrm>
          <a:prstGeom prst="rect">
            <a:avLst/>
          </a:prstGeom>
        </p:spPr>
      </p:pic>
    </p:spTree>
    <p:extLst>
      <p:ext uri="{BB962C8B-B14F-4D97-AF65-F5344CB8AC3E}">
        <p14:creationId xmlns:p14="http://schemas.microsoft.com/office/powerpoint/2010/main" val="33770885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odret titel og tekst">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7EDAC07C-5806-FA46-915B-C60823B7E6FD}"/>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10945018" y="111238"/>
            <a:ext cx="1071118" cy="408466"/>
          </a:xfrm>
          <a:prstGeom prst="rect">
            <a:avLst/>
          </a:prstGeom>
        </p:spPr>
      </p:pic>
      <p:pic>
        <p:nvPicPr>
          <p:cNvPr id="3" name="Billede 2">
            <a:extLst>
              <a:ext uri="{FF2B5EF4-FFF2-40B4-BE49-F238E27FC236}">
                <a16:creationId xmlns:a16="http://schemas.microsoft.com/office/drawing/2014/main" id="{00370D3B-45A5-CF4D-889D-E186071FDE8C}"/>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0" y="4414723"/>
            <a:ext cx="12192000" cy="2405166"/>
          </a:xfrm>
          <a:prstGeom prst="rect">
            <a:avLst/>
          </a:prstGeom>
        </p:spPr>
      </p:pic>
      <p:cxnSp>
        <p:nvCxnSpPr>
          <p:cNvPr id="8" name="Lige forbindelse 7">
            <a:extLst>
              <a:ext uri="{FF2B5EF4-FFF2-40B4-BE49-F238E27FC236}">
                <a16:creationId xmlns:a16="http://schemas.microsoft.com/office/drawing/2014/main" id="{59187BC7-0521-42DC-938B-D5BF6BC75F49}"/>
              </a:ext>
            </a:extLst>
          </p:cNvPr>
          <p:cNvCxnSpPr>
            <a:cxnSpLocks/>
          </p:cNvCxnSpPr>
          <p:nvPr userDrawn="1"/>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sp>
        <p:nvSpPr>
          <p:cNvPr id="12" name="Pladsholder til indhold 11">
            <a:extLst>
              <a:ext uri="{FF2B5EF4-FFF2-40B4-BE49-F238E27FC236}">
                <a16:creationId xmlns:a16="http://schemas.microsoft.com/office/drawing/2014/main" id="{16054E5B-8E57-4D45-A7A2-193C56467CEC}"/>
              </a:ext>
            </a:extLst>
          </p:cNvPr>
          <p:cNvSpPr>
            <a:spLocks noGrp="1"/>
          </p:cNvSpPr>
          <p:nvPr>
            <p:ph sz="quarter" idx="11" hasCustomPrompt="1"/>
          </p:nvPr>
        </p:nvSpPr>
        <p:spPr>
          <a:xfrm>
            <a:off x="461728" y="358071"/>
            <a:ext cx="5097596" cy="507946"/>
          </a:xfrm>
          <a:prstGeom prst="rect">
            <a:avLst/>
          </a:prstGeom>
        </p:spPr>
        <p:txBody>
          <a:bodyPr/>
          <a:lstStyle>
            <a:lvl1pPr marL="0" indent="0">
              <a:buNone/>
              <a:defRPr sz="2000">
                <a:latin typeface="Arial Black" panose="020B0A04020102020204" pitchFamily="34" charset="0"/>
              </a:defRPr>
            </a:lvl1pPr>
          </a:lstStyle>
          <a:p>
            <a:pPr lvl="0"/>
            <a:r>
              <a:rPr lang="da-DK" dirty="0"/>
              <a:t>OVERSKRIFT</a:t>
            </a:r>
          </a:p>
        </p:txBody>
      </p:sp>
      <p:sp>
        <p:nvSpPr>
          <p:cNvPr id="13" name="Pladsholder til indhold 17">
            <a:extLst>
              <a:ext uri="{FF2B5EF4-FFF2-40B4-BE49-F238E27FC236}">
                <a16:creationId xmlns:a16="http://schemas.microsoft.com/office/drawing/2014/main" id="{F244A83C-54D4-4E8C-AEA4-5C86FA4B3CA7}"/>
              </a:ext>
            </a:extLst>
          </p:cNvPr>
          <p:cNvSpPr>
            <a:spLocks noGrp="1"/>
          </p:cNvSpPr>
          <p:nvPr>
            <p:ph sz="quarter" idx="12" hasCustomPrompt="1"/>
          </p:nvPr>
        </p:nvSpPr>
        <p:spPr>
          <a:xfrm>
            <a:off x="461728" y="876038"/>
            <a:ext cx="4688521" cy="344487"/>
          </a:xfrm>
          <a:prstGeom prst="rect">
            <a:avLst/>
          </a:prstGeom>
        </p:spPr>
        <p:txBody>
          <a:bodyPr/>
          <a:lstStyle>
            <a:lvl1pPr marL="0" indent="0">
              <a:buNone/>
              <a:defRPr sz="1400">
                <a:latin typeface="Arial" panose="020B0604020202020204" pitchFamily="34" charset="0"/>
                <a:cs typeface="Arial" panose="020B0604020202020204" pitchFamily="34" charset="0"/>
              </a:defRPr>
            </a:lvl1pPr>
          </a:lstStyle>
          <a:p>
            <a:pPr lvl="0"/>
            <a:r>
              <a:rPr lang="da-DK" dirty="0"/>
              <a:t>Undertitel</a:t>
            </a:r>
          </a:p>
        </p:txBody>
      </p:sp>
      <p:sp>
        <p:nvSpPr>
          <p:cNvPr id="14" name="Pladsholder til tekst 17">
            <a:extLst>
              <a:ext uri="{FF2B5EF4-FFF2-40B4-BE49-F238E27FC236}">
                <a16:creationId xmlns:a16="http://schemas.microsoft.com/office/drawing/2014/main" id="{60BA7F46-D35B-4261-9FBD-4EF606B09E65}"/>
              </a:ext>
            </a:extLst>
          </p:cNvPr>
          <p:cNvSpPr>
            <a:spLocks noGrp="1"/>
          </p:cNvSpPr>
          <p:nvPr>
            <p:ph type="body" sz="quarter" idx="13" hasCustomPrompt="1"/>
          </p:nvPr>
        </p:nvSpPr>
        <p:spPr>
          <a:xfrm>
            <a:off x="461728" y="2356538"/>
            <a:ext cx="4516438" cy="3184525"/>
          </a:xfrm>
          <a:prstGeom prst="rect">
            <a:avLst/>
          </a:prstGeom>
        </p:spPr>
        <p:txBody>
          <a:bodyPr/>
          <a:lstStyle>
            <a:lvl1pPr marL="0" indent="0">
              <a:buNone/>
              <a:defRPr sz="1800"/>
            </a:lvl1pPr>
          </a:lstStyle>
          <a:p>
            <a:r>
              <a:rPr lang="da-DK" dirty="0">
                <a:latin typeface="Arial" panose="020B0604020202020204" pitchFamily="34" charset="0"/>
                <a:cs typeface="Arial" panose="020B0604020202020204" pitchFamily="34" charset="0"/>
              </a:rPr>
              <a:t>Er ganske enkelt </a:t>
            </a:r>
            <a:r>
              <a:rPr lang="da-DK" dirty="0" err="1">
                <a:latin typeface="Arial" panose="020B0604020202020204" pitchFamily="34" charset="0"/>
                <a:cs typeface="Arial" panose="020B0604020202020204" pitchFamily="34" charset="0"/>
              </a:rPr>
              <a:t>fyldtekst</a:t>
            </a:r>
            <a:r>
              <a:rPr lang="da-DK" dirty="0">
                <a:latin typeface="Arial" panose="020B0604020202020204" pitchFamily="34" charset="0"/>
                <a:cs typeface="Arial" panose="020B0604020202020204" pitchFamily="34" charset="0"/>
              </a:rPr>
              <a:t> fra print- og typografiindustrien. </a:t>
            </a:r>
            <a:r>
              <a:rPr lang="da-DK" dirty="0" err="1">
                <a:latin typeface="Arial" panose="020B0604020202020204" pitchFamily="34" charset="0"/>
                <a:cs typeface="Arial" panose="020B0604020202020204" pitchFamily="34" charset="0"/>
              </a:rPr>
              <a:t>Lorem</a:t>
            </a:r>
            <a:r>
              <a:rPr lang="da-DK" dirty="0">
                <a:latin typeface="Arial" panose="020B0604020202020204" pitchFamily="34" charset="0"/>
                <a:cs typeface="Arial" panose="020B0604020202020204" pitchFamily="34" charset="0"/>
              </a:rPr>
              <a:t> </a:t>
            </a:r>
            <a:r>
              <a:rPr lang="da-DK" dirty="0" err="1">
                <a:latin typeface="Arial" panose="020B0604020202020204" pitchFamily="34" charset="0"/>
                <a:cs typeface="Arial" panose="020B0604020202020204" pitchFamily="34" charset="0"/>
              </a:rPr>
              <a:t>Ipsum</a:t>
            </a:r>
            <a:r>
              <a:rPr lang="da-DK" dirty="0">
                <a:latin typeface="Arial" panose="020B0604020202020204" pitchFamily="34" charset="0"/>
                <a:cs typeface="Arial" panose="020B0604020202020204" pitchFamily="34" charset="0"/>
              </a:rPr>
              <a:t> har været standard </a:t>
            </a:r>
            <a:r>
              <a:rPr lang="da-DK" dirty="0" err="1">
                <a:latin typeface="Arial" panose="020B0604020202020204" pitchFamily="34" charset="0"/>
                <a:cs typeface="Arial" panose="020B0604020202020204" pitchFamily="34" charset="0"/>
              </a:rPr>
              <a:t>fyldtekst</a:t>
            </a:r>
            <a:r>
              <a:rPr lang="da-DK" dirty="0">
                <a:latin typeface="Arial" panose="020B0604020202020204" pitchFamily="34" charset="0"/>
                <a:cs typeface="Arial" panose="020B0604020202020204" pitchFamily="34" charset="0"/>
              </a:rPr>
              <a:t> siden 1500-tallet, hvor en ukendt trykker sammensatte en tilfældig spalte for at trykke en bog til sammenligning af forskellige skrifttyper. </a:t>
            </a:r>
          </a:p>
          <a:p>
            <a:endParaRPr lang="da-DK" dirty="0">
              <a:latin typeface="Arial" panose="020B0604020202020204" pitchFamily="34" charset="0"/>
              <a:cs typeface="Arial" panose="020B0604020202020204" pitchFamily="34" charset="0"/>
            </a:endParaRPr>
          </a:p>
          <a:p>
            <a:r>
              <a:rPr lang="da-DK" dirty="0" err="1">
                <a:latin typeface="Arial" panose="020B0604020202020204" pitchFamily="34" charset="0"/>
                <a:cs typeface="Arial" panose="020B0604020202020204" pitchFamily="34" charset="0"/>
              </a:rPr>
              <a:t>Lorem</a:t>
            </a:r>
            <a:r>
              <a:rPr lang="da-DK" dirty="0">
                <a:latin typeface="Arial" panose="020B0604020202020204" pitchFamily="34" charset="0"/>
                <a:cs typeface="Arial" panose="020B0604020202020204" pitchFamily="34" charset="0"/>
              </a:rPr>
              <a:t> </a:t>
            </a:r>
            <a:r>
              <a:rPr lang="da-DK" dirty="0" err="1">
                <a:latin typeface="Arial" panose="020B0604020202020204" pitchFamily="34" charset="0"/>
                <a:cs typeface="Arial" panose="020B0604020202020204" pitchFamily="34" charset="0"/>
              </a:rPr>
              <a:t>Ipsum</a:t>
            </a:r>
            <a:r>
              <a:rPr lang="da-DK" dirty="0">
                <a:latin typeface="Arial" panose="020B0604020202020204" pitchFamily="34" charset="0"/>
                <a:cs typeface="Arial" panose="020B0604020202020204" pitchFamily="34" charset="0"/>
              </a:rPr>
              <a:t> har ikke alene overlevet fem århundreder, men har også vundet indpas i elektronisk typografi uden væsentlige ændringer. </a:t>
            </a:r>
          </a:p>
          <a:p>
            <a:pPr lvl="0"/>
            <a:endParaRPr lang="da-DK" dirty="0"/>
          </a:p>
        </p:txBody>
      </p:sp>
    </p:spTree>
    <p:extLst>
      <p:ext uri="{BB962C8B-B14F-4D97-AF65-F5344CB8AC3E}">
        <p14:creationId xmlns:p14="http://schemas.microsoft.com/office/powerpoint/2010/main" val="4293889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312201B5-5A07-8D49-8130-7E483F667F0E}"/>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0" y="4414723"/>
            <a:ext cx="12192000" cy="2405166"/>
          </a:xfrm>
          <a:prstGeom prst="rect">
            <a:avLst/>
          </a:prstGeom>
        </p:spPr>
      </p:pic>
    </p:spTree>
    <p:extLst>
      <p:ext uri="{BB962C8B-B14F-4D97-AF65-F5344CB8AC3E}">
        <p14:creationId xmlns:p14="http://schemas.microsoft.com/office/powerpoint/2010/main" val="4181771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m side">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340EF5E1-38FA-9245-B846-D8493FDAE1B1}"/>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0" y="4414723"/>
            <a:ext cx="12192000" cy="2405166"/>
          </a:xfrm>
          <a:prstGeom prst="rect">
            <a:avLst/>
          </a:prstGeom>
        </p:spPr>
      </p:pic>
    </p:spTree>
    <p:extLst>
      <p:ext uri="{BB962C8B-B14F-4D97-AF65-F5344CB8AC3E}">
        <p14:creationId xmlns:p14="http://schemas.microsoft.com/office/powerpoint/2010/main" val="506445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om">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7EF1AAB3-6F12-49D8-B3F6-AE2438E3D07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4754645"/>
          </a:xfrm>
          <a:prstGeom prst="rect">
            <a:avLst/>
          </a:prstGeom>
        </p:spPr>
      </p:pic>
      <p:cxnSp>
        <p:nvCxnSpPr>
          <p:cNvPr id="6" name="Lige forbindelse 5">
            <a:extLst>
              <a:ext uri="{FF2B5EF4-FFF2-40B4-BE49-F238E27FC236}">
                <a16:creationId xmlns:a16="http://schemas.microsoft.com/office/drawing/2014/main" id="{2FEB977E-6E5D-48F6-9371-AC42D08F1AAF}"/>
              </a:ext>
            </a:extLst>
          </p:cNvPr>
          <p:cNvCxnSpPr>
            <a:cxnSpLocks/>
          </p:cNvCxnSpPr>
          <p:nvPr userDrawn="1"/>
        </p:nvCxnSpPr>
        <p:spPr>
          <a:xfrm>
            <a:off x="562672" y="6049263"/>
            <a:ext cx="2261210"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sp>
        <p:nvSpPr>
          <p:cNvPr id="7" name="Rektangel 6">
            <a:extLst>
              <a:ext uri="{FF2B5EF4-FFF2-40B4-BE49-F238E27FC236}">
                <a16:creationId xmlns:a16="http://schemas.microsoft.com/office/drawing/2014/main" id="{81C24DAA-F6C1-44C7-BBC7-F255F2EFC1F8}"/>
              </a:ext>
            </a:extLst>
          </p:cNvPr>
          <p:cNvSpPr/>
          <p:nvPr userDrawn="1"/>
        </p:nvSpPr>
        <p:spPr>
          <a:xfrm>
            <a:off x="7899587" y="3773241"/>
            <a:ext cx="4087073" cy="1962807"/>
          </a:xfrm>
          <a:prstGeom prst="rect">
            <a:avLst/>
          </a:prstGeom>
          <a:solidFill>
            <a:srgbClr val="376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8" name="Billede 7">
            <a:extLst>
              <a:ext uri="{FF2B5EF4-FFF2-40B4-BE49-F238E27FC236}">
                <a16:creationId xmlns:a16="http://schemas.microsoft.com/office/drawing/2014/main" id="{4E44B7F3-227B-479B-ABC5-2CA4534CC0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0587" y="4106954"/>
            <a:ext cx="3125072" cy="1191732"/>
          </a:xfrm>
          <a:prstGeom prst="rect">
            <a:avLst/>
          </a:prstGeom>
          <a:effectLst>
            <a:outerShdw blurRad="25400" dist="25400" dir="2700000" algn="ctr" rotWithShape="0">
              <a:srgbClr val="000000">
                <a:alpha val="30000"/>
              </a:srgbClr>
            </a:outerShdw>
          </a:effectLst>
        </p:spPr>
      </p:pic>
      <p:sp>
        <p:nvSpPr>
          <p:cNvPr id="12" name="Pladsholder til indhold 11">
            <a:extLst>
              <a:ext uri="{FF2B5EF4-FFF2-40B4-BE49-F238E27FC236}">
                <a16:creationId xmlns:a16="http://schemas.microsoft.com/office/drawing/2014/main" id="{A671F89E-4AAD-4B65-974E-A4B55D4A036A}"/>
              </a:ext>
            </a:extLst>
          </p:cNvPr>
          <p:cNvSpPr>
            <a:spLocks noGrp="1"/>
          </p:cNvSpPr>
          <p:nvPr>
            <p:ph sz="quarter" idx="11" hasCustomPrompt="1"/>
          </p:nvPr>
        </p:nvSpPr>
        <p:spPr>
          <a:xfrm>
            <a:off x="468542" y="5508259"/>
            <a:ext cx="5900173" cy="573088"/>
          </a:xfrm>
          <a:prstGeom prst="rect">
            <a:avLst/>
          </a:prstGeom>
        </p:spPr>
        <p:txBody>
          <a:bodyPr/>
          <a:lstStyle>
            <a:lvl1pPr marL="0" indent="0">
              <a:buNone/>
              <a:defRPr sz="3000">
                <a:latin typeface="Arial Black" panose="020B0A04020102020204" pitchFamily="34" charset="0"/>
              </a:defRPr>
            </a:lvl1pPr>
          </a:lstStyle>
          <a:p>
            <a:pPr lvl="0"/>
            <a:r>
              <a:rPr lang="da-DK" dirty="0"/>
              <a:t>TITEL PÅ PRÆSENTATION</a:t>
            </a:r>
          </a:p>
        </p:txBody>
      </p:sp>
      <p:sp>
        <p:nvSpPr>
          <p:cNvPr id="18" name="Pladsholder til indhold 17">
            <a:extLst>
              <a:ext uri="{FF2B5EF4-FFF2-40B4-BE49-F238E27FC236}">
                <a16:creationId xmlns:a16="http://schemas.microsoft.com/office/drawing/2014/main" id="{4854F29F-9564-408A-A872-A4C38B8191BC}"/>
              </a:ext>
            </a:extLst>
          </p:cNvPr>
          <p:cNvSpPr>
            <a:spLocks noGrp="1"/>
          </p:cNvSpPr>
          <p:nvPr>
            <p:ph sz="quarter" idx="12" hasCustomPrompt="1"/>
          </p:nvPr>
        </p:nvSpPr>
        <p:spPr>
          <a:xfrm>
            <a:off x="468543" y="6151936"/>
            <a:ext cx="3742510" cy="344487"/>
          </a:xfrm>
          <a:prstGeom prst="rect">
            <a:avLst/>
          </a:prstGeom>
        </p:spPr>
        <p:txBody>
          <a:bodyPr/>
          <a:lstStyle>
            <a:lvl1pPr marL="0" indent="0">
              <a:buNone/>
              <a:defRPr sz="1400">
                <a:latin typeface="Arial" panose="020B0604020202020204" pitchFamily="34" charset="0"/>
                <a:cs typeface="Arial" panose="020B0604020202020204" pitchFamily="34" charset="0"/>
              </a:defRPr>
            </a:lvl1pPr>
          </a:lstStyle>
          <a:p>
            <a:pPr lvl="0"/>
            <a:r>
              <a:rPr lang="da-DK" dirty="0"/>
              <a:t>Undertitel</a:t>
            </a:r>
          </a:p>
        </p:txBody>
      </p:sp>
    </p:spTree>
    <p:extLst>
      <p:ext uri="{BB962C8B-B14F-4D97-AF65-F5344CB8AC3E}">
        <p14:creationId xmlns:p14="http://schemas.microsoft.com/office/powerpoint/2010/main" val="3256816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side 2">
    <p:spTree>
      <p:nvGrpSpPr>
        <p:cNvPr id="1" name=""/>
        <p:cNvGrpSpPr/>
        <p:nvPr/>
      </p:nvGrpSpPr>
      <p:grpSpPr>
        <a:xfrm>
          <a:off x="0" y="0"/>
          <a:ext cx="0" cy="0"/>
          <a:chOff x="0" y="0"/>
          <a:chExt cx="0" cy="0"/>
        </a:xfrm>
      </p:grpSpPr>
      <p:pic>
        <p:nvPicPr>
          <p:cNvPr id="13" name="Billede 12" descr="Et billede, der indeholder udendørs, himmel, bygning, vej&#10;&#10;&#10;&#10;Automatisk oprettet beskrivelse">
            <a:extLst>
              <a:ext uri="{FF2B5EF4-FFF2-40B4-BE49-F238E27FC236}">
                <a16:creationId xmlns:a16="http://schemas.microsoft.com/office/drawing/2014/main" id="{7D80CCBD-204E-3E49-9704-1D8DAD493D2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458" y="-1"/>
            <a:ext cx="12204458" cy="4754645"/>
          </a:xfrm>
          <a:prstGeom prst="rect">
            <a:avLst/>
          </a:prstGeom>
        </p:spPr>
      </p:pic>
      <p:cxnSp>
        <p:nvCxnSpPr>
          <p:cNvPr id="16" name="Lige forbindelse 15">
            <a:extLst>
              <a:ext uri="{FF2B5EF4-FFF2-40B4-BE49-F238E27FC236}">
                <a16:creationId xmlns:a16="http://schemas.microsoft.com/office/drawing/2014/main" id="{F19047EC-0D0D-1B45-BB74-59E8E9EA4632}"/>
              </a:ext>
            </a:extLst>
          </p:cNvPr>
          <p:cNvCxnSpPr>
            <a:cxnSpLocks/>
          </p:cNvCxnSpPr>
          <p:nvPr userDrawn="1"/>
        </p:nvCxnSpPr>
        <p:spPr>
          <a:xfrm>
            <a:off x="562672" y="6049263"/>
            <a:ext cx="2261210"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sp>
        <p:nvSpPr>
          <p:cNvPr id="17" name="Rektangel 16">
            <a:extLst>
              <a:ext uri="{FF2B5EF4-FFF2-40B4-BE49-F238E27FC236}">
                <a16:creationId xmlns:a16="http://schemas.microsoft.com/office/drawing/2014/main" id="{16EED692-48AD-9141-B6EA-09E85FB6C800}"/>
              </a:ext>
            </a:extLst>
          </p:cNvPr>
          <p:cNvSpPr/>
          <p:nvPr userDrawn="1"/>
        </p:nvSpPr>
        <p:spPr>
          <a:xfrm>
            <a:off x="7899587" y="3773241"/>
            <a:ext cx="4087073" cy="1962807"/>
          </a:xfrm>
          <a:prstGeom prst="rect">
            <a:avLst/>
          </a:prstGeom>
          <a:solidFill>
            <a:srgbClr val="376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8" name="Billede 17">
            <a:extLst>
              <a:ext uri="{FF2B5EF4-FFF2-40B4-BE49-F238E27FC236}">
                <a16:creationId xmlns:a16="http://schemas.microsoft.com/office/drawing/2014/main" id="{B5A13A23-CFD0-C44A-B5A1-D8D71E8950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0587" y="4106954"/>
            <a:ext cx="3125072" cy="1191732"/>
          </a:xfrm>
          <a:prstGeom prst="rect">
            <a:avLst/>
          </a:prstGeom>
          <a:effectLst>
            <a:outerShdw blurRad="25400" dist="25400" dir="2700000" algn="ctr" rotWithShape="0">
              <a:srgbClr val="000000">
                <a:alpha val="30000"/>
              </a:srgbClr>
            </a:outerShdw>
          </a:effectLst>
        </p:spPr>
      </p:pic>
      <p:sp>
        <p:nvSpPr>
          <p:cNvPr id="8" name="Pladsholder til indhold 11">
            <a:extLst>
              <a:ext uri="{FF2B5EF4-FFF2-40B4-BE49-F238E27FC236}">
                <a16:creationId xmlns:a16="http://schemas.microsoft.com/office/drawing/2014/main" id="{F072C10F-1C94-4CDC-AEDB-3C77D98E1A8C}"/>
              </a:ext>
            </a:extLst>
          </p:cNvPr>
          <p:cNvSpPr>
            <a:spLocks noGrp="1"/>
          </p:cNvSpPr>
          <p:nvPr>
            <p:ph sz="quarter" idx="11" hasCustomPrompt="1"/>
          </p:nvPr>
        </p:nvSpPr>
        <p:spPr>
          <a:xfrm>
            <a:off x="468543" y="5508259"/>
            <a:ext cx="7045604" cy="573088"/>
          </a:xfrm>
          <a:prstGeom prst="rect">
            <a:avLst/>
          </a:prstGeom>
        </p:spPr>
        <p:txBody>
          <a:bodyPr/>
          <a:lstStyle>
            <a:lvl1pPr marL="0" indent="0">
              <a:buNone/>
              <a:defRPr sz="3000">
                <a:latin typeface="Arial Black" panose="020B0A04020102020204" pitchFamily="34" charset="0"/>
              </a:defRPr>
            </a:lvl1pPr>
          </a:lstStyle>
          <a:p>
            <a:pPr lvl="0"/>
            <a:r>
              <a:rPr lang="da-DK" dirty="0"/>
              <a:t>TITEL PÅ PRÆSENTATION</a:t>
            </a:r>
          </a:p>
        </p:txBody>
      </p:sp>
      <p:sp>
        <p:nvSpPr>
          <p:cNvPr id="9" name="Pladsholder til indhold 17">
            <a:extLst>
              <a:ext uri="{FF2B5EF4-FFF2-40B4-BE49-F238E27FC236}">
                <a16:creationId xmlns:a16="http://schemas.microsoft.com/office/drawing/2014/main" id="{42200AE7-76D0-4E5A-8470-B0D2ED3194C2}"/>
              </a:ext>
            </a:extLst>
          </p:cNvPr>
          <p:cNvSpPr>
            <a:spLocks noGrp="1"/>
          </p:cNvSpPr>
          <p:nvPr>
            <p:ph sz="quarter" idx="12" hasCustomPrompt="1"/>
          </p:nvPr>
        </p:nvSpPr>
        <p:spPr>
          <a:xfrm>
            <a:off x="468543" y="6151936"/>
            <a:ext cx="3742510" cy="344487"/>
          </a:xfrm>
          <a:prstGeom prst="rect">
            <a:avLst/>
          </a:prstGeom>
        </p:spPr>
        <p:txBody>
          <a:bodyPr/>
          <a:lstStyle>
            <a:lvl1pPr marL="0" indent="0">
              <a:buNone/>
              <a:defRPr sz="1400">
                <a:latin typeface="Arial" panose="020B0604020202020204" pitchFamily="34" charset="0"/>
                <a:cs typeface="Arial" panose="020B0604020202020204" pitchFamily="34" charset="0"/>
              </a:defRPr>
            </a:lvl1pPr>
          </a:lstStyle>
          <a:p>
            <a:pPr lvl="0"/>
            <a:r>
              <a:rPr lang="da-DK" dirty="0"/>
              <a:t>Undertitel</a:t>
            </a:r>
          </a:p>
        </p:txBody>
      </p:sp>
    </p:spTree>
    <p:extLst>
      <p:ext uri="{BB962C8B-B14F-4D97-AF65-F5344CB8AC3E}">
        <p14:creationId xmlns:p14="http://schemas.microsoft.com/office/powerpoint/2010/main" val="1710531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side 3">
    <p:spTree>
      <p:nvGrpSpPr>
        <p:cNvPr id="1" name=""/>
        <p:cNvGrpSpPr/>
        <p:nvPr/>
      </p:nvGrpSpPr>
      <p:grpSpPr>
        <a:xfrm>
          <a:off x="0" y="0"/>
          <a:ext cx="0" cy="0"/>
          <a:chOff x="0" y="0"/>
          <a:chExt cx="0" cy="0"/>
        </a:xfrm>
      </p:grpSpPr>
      <p:pic>
        <p:nvPicPr>
          <p:cNvPr id="8" name="Billede 7" descr="Et billede, der indeholder træ, græs, udendørs, himmel&#10;&#10;&#10;&#10;Automatisk oprettet beskrivelse">
            <a:extLst>
              <a:ext uri="{FF2B5EF4-FFF2-40B4-BE49-F238E27FC236}">
                <a16:creationId xmlns:a16="http://schemas.microsoft.com/office/drawing/2014/main" id="{2D75BF9A-E98D-C941-A077-37EAE773970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545"/>
            <a:ext cx="12192000" cy="4752100"/>
          </a:xfrm>
          <a:prstGeom prst="rect">
            <a:avLst/>
          </a:prstGeom>
        </p:spPr>
      </p:pic>
      <p:cxnSp>
        <p:nvCxnSpPr>
          <p:cNvPr id="11" name="Lige forbindelse 10">
            <a:extLst>
              <a:ext uri="{FF2B5EF4-FFF2-40B4-BE49-F238E27FC236}">
                <a16:creationId xmlns:a16="http://schemas.microsoft.com/office/drawing/2014/main" id="{B7E3F47B-84FE-D64B-83CA-C37325838A7B}"/>
              </a:ext>
            </a:extLst>
          </p:cNvPr>
          <p:cNvCxnSpPr>
            <a:cxnSpLocks/>
          </p:cNvCxnSpPr>
          <p:nvPr userDrawn="1"/>
        </p:nvCxnSpPr>
        <p:spPr>
          <a:xfrm>
            <a:off x="562672" y="6049263"/>
            <a:ext cx="2261210"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sp>
        <p:nvSpPr>
          <p:cNvPr id="12" name="Rektangel 11">
            <a:extLst>
              <a:ext uri="{FF2B5EF4-FFF2-40B4-BE49-F238E27FC236}">
                <a16:creationId xmlns:a16="http://schemas.microsoft.com/office/drawing/2014/main" id="{530D4127-8BA3-004A-8CD1-DF208B3D2095}"/>
              </a:ext>
            </a:extLst>
          </p:cNvPr>
          <p:cNvSpPr/>
          <p:nvPr userDrawn="1"/>
        </p:nvSpPr>
        <p:spPr>
          <a:xfrm>
            <a:off x="7899587" y="3773241"/>
            <a:ext cx="4087073" cy="1962807"/>
          </a:xfrm>
          <a:prstGeom prst="rect">
            <a:avLst/>
          </a:prstGeom>
          <a:solidFill>
            <a:srgbClr val="376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9" name="Billede 18">
            <a:extLst>
              <a:ext uri="{FF2B5EF4-FFF2-40B4-BE49-F238E27FC236}">
                <a16:creationId xmlns:a16="http://schemas.microsoft.com/office/drawing/2014/main" id="{61FA48BE-0B04-A941-8911-DA0FD13DA90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0587" y="4106954"/>
            <a:ext cx="3125072" cy="1191732"/>
          </a:xfrm>
          <a:prstGeom prst="rect">
            <a:avLst/>
          </a:prstGeom>
          <a:effectLst>
            <a:outerShdw blurRad="25400" dist="25400" dir="2700000" algn="ctr" rotWithShape="0">
              <a:srgbClr val="000000">
                <a:alpha val="30000"/>
              </a:srgbClr>
            </a:outerShdw>
          </a:effectLst>
        </p:spPr>
      </p:pic>
      <p:sp>
        <p:nvSpPr>
          <p:cNvPr id="13" name="Pladsholder til indhold 11">
            <a:extLst>
              <a:ext uri="{FF2B5EF4-FFF2-40B4-BE49-F238E27FC236}">
                <a16:creationId xmlns:a16="http://schemas.microsoft.com/office/drawing/2014/main" id="{0BD70FBE-E0C2-42FB-9960-755F1F68F4B8}"/>
              </a:ext>
            </a:extLst>
          </p:cNvPr>
          <p:cNvSpPr>
            <a:spLocks noGrp="1"/>
          </p:cNvSpPr>
          <p:nvPr>
            <p:ph sz="quarter" idx="11" hasCustomPrompt="1"/>
          </p:nvPr>
        </p:nvSpPr>
        <p:spPr>
          <a:xfrm>
            <a:off x="468543" y="5508259"/>
            <a:ext cx="7045604" cy="573088"/>
          </a:xfrm>
          <a:prstGeom prst="rect">
            <a:avLst/>
          </a:prstGeom>
        </p:spPr>
        <p:txBody>
          <a:bodyPr/>
          <a:lstStyle>
            <a:lvl1pPr marL="0" indent="0">
              <a:buNone/>
              <a:defRPr sz="3000">
                <a:latin typeface="Arial Black" panose="020B0A04020102020204" pitchFamily="34" charset="0"/>
              </a:defRPr>
            </a:lvl1pPr>
          </a:lstStyle>
          <a:p>
            <a:pPr lvl="0"/>
            <a:r>
              <a:rPr lang="da-DK" dirty="0"/>
              <a:t>TITEL PÅ PRÆSENTATION</a:t>
            </a:r>
          </a:p>
        </p:txBody>
      </p:sp>
      <p:sp>
        <p:nvSpPr>
          <p:cNvPr id="14" name="Pladsholder til indhold 17">
            <a:extLst>
              <a:ext uri="{FF2B5EF4-FFF2-40B4-BE49-F238E27FC236}">
                <a16:creationId xmlns:a16="http://schemas.microsoft.com/office/drawing/2014/main" id="{6790FC20-CA64-4FD7-90AF-05B8CD1A98BD}"/>
              </a:ext>
            </a:extLst>
          </p:cNvPr>
          <p:cNvSpPr>
            <a:spLocks noGrp="1"/>
          </p:cNvSpPr>
          <p:nvPr>
            <p:ph sz="quarter" idx="12" hasCustomPrompt="1"/>
          </p:nvPr>
        </p:nvSpPr>
        <p:spPr>
          <a:xfrm>
            <a:off x="468543" y="6151936"/>
            <a:ext cx="3742510" cy="344487"/>
          </a:xfrm>
          <a:prstGeom prst="rect">
            <a:avLst/>
          </a:prstGeom>
        </p:spPr>
        <p:txBody>
          <a:bodyPr/>
          <a:lstStyle>
            <a:lvl1pPr marL="0" indent="0">
              <a:buNone/>
              <a:defRPr sz="1400">
                <a:latin typeface="Arial" panose="020B0604020202020204" pitchFamily="34" charset="0"/>
                <a:cs typeface="Arial" panose="020B0604020202020204" pitchFamily="34" charset="0"/>
              </a:defRPr>
            </a:lvl1pPr>
          </a:lstStyle>
          <a:p>
            <a:pPr lvl="0"/>
            <a:r>
              <a:rPr lang="da-DK" dirty="0"/>
              <a:t>Undertitel</a:t>
            </a:r>
          </a:p>
        </p:txBody>
      </p:sp>
    </p:spTree>
    <p:extLst>
      <p:ext uri="{BB962C8B-B14F-4D97-AF65-F5344CB8AC3E}">
        <p14:creationId xmlns:p14="http://schemas.microsoft.com/office/powerpoint/2010/main" val="3874858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side 4">
    <p:spTree>
      <p:nvGrpSpPr>
        <p:cNvPr id="1" name=""/>
        <p:cNvGrpSpPr/>
        <p:nvPr/>
      </p:nvGrpSpPr>
      <p:grpSpPr>
        <a:xfrm>
          <a:off x="0" y="0"/>
          <a:ext cx="0" cy="0"/>
          <a:chOff x="0" y="0"/>
          <a:chExt cx="0" cy="0"/>
        </a:xfrm>
      </p:grpSpPr>
      <p:pic>
        <p:nvPicPr>
          <p:cNvPr id="13" name="Billede 12" descr="Et billede, der indeholder bord, sidder&#10;&#10;&#10;&#10;Automatisk oprettet beskrivelse">
            <a:extLst>
              <a:ext uri="{FF2B5EF4-FFF2-40B4-BE49-F238E27FC236}">
                <a16:creationId xmlns:a16="http://schemas.microsoft.com/office/drawing/2014/main" id="{5D510686-3388-994D-97C5-03280D6532A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4752100"/>
          </a:xfrm>
          <a:prstGeom prst="rect">
            <a:avLst/>
          </a:prstGeom>
        </p:spPr>
      </p:pic>
      <p:cxnSp>
        <p:nvCxnSpPr>
          <p:cNvPr id="16" name="Lige forbindelse 15">
            <a:extLst>
              <a:ext uri="{FF2B5EF4-FFF2-40B4-BE49-F238E27FC236}">
                <a16:creationId xmlns:a16="http://schemas.microsoft.com/office/drawing/2014/main" id="{C1A3B858-F796-524F-9151-5ADBC8837298}"/>
              </a:ext>
            </a:extLst>
          </p:cNvPr>
          <p:cNvCxnSpPr>
            <a:cxnSpLocks/>
          </p:cNvCxnSpPr>
          <p:nvPr userDrawn="1"/>
        </p:nvCxnSpPr>
        <p:spPr>
          <a:xfrm>
            <a:off x="562672" y="6049263"/>
            <a:ext cx="2261210"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sp>
        <p:nvSpPr>
          <p:cNvPr id="17" name="Rektangel 16">
            <a:extLst>
              <a:ext uri="{FF2B5EF4-FFF2-40B4-BE49-F238E27FC236}">
                <a16:creationId xmlns:a16="http://schemas.microsoft.com/office/drawing/2014/main" id="{33815E29-7B4B-104C-98EC-2940091DBABA}"/>
              </a:ext>
            </a:extLst>
          </p:cNvPr>
          <p:cNvSpPr/>
          <p:nvPr userDrawn="1"/>
        </p:nvSpPr>
        <p:spPr>
          <a:xfrm>
            <a:off x="7899587" y="3773241"/>
            <a:ext cx="4087073" cy="1962807"/>
          </a:xfrm>
          <a:prstGeom prst="rect">
            <a:avLst/>
          </a:prstGeom>
          <a:solidFill>
            <a:srgbClr val="376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8" name="Billede 17">
            <a:extLst>
              <a:ext uri="{FF2B5EF4-FFF2-40B4-BE49-F238E27FC236}">
                <a16:creationId xmlns:a16="http://schemas.microsoft.com/office/drawing/2014/main" id="{4D2D8568-9130-0F44-8B29-BA3F7F43098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0587" y="4106954"/>
            <a:ext cx="3125072" cy="1191732"/>
          </a:xfrm>
          <a:prstGeom prst="rect">
            <a:avLst/>
          </a:prstGeom>
          <a:effectLst>
            <a:outerShdw blurRad="25400" dist="25400" dir="2700000" algn="ctr" rotWithShape="0">
              <a:srgbClr val="000000">
                <a:alpha val="30000"/>
              </a:srgbClr>
            </a:outerShdw>
          </a:effectLst>
        </p:spPr>
      </p:pic>
      <p:sp>
        <p:nvSpPr>
          <p:cNvPr id="8" name="Pladsholder til indhold 11">
            <a:extLst>
              <a:ext uri="{FF2B5EF4-FFF2-40B4-BE49-F238E27FC236}">
                <a16:creationId xmlns:a16="http://schemas.microsoft.com/office/drawing/2014/main" id="{054EEDDF-EDC5-4B2A-9400-53CDC9DBC6E2}"/>
              </a:ext>
            </a:extLst>
          </p:cNvPr>
          <p:cNvSpPr>
            <a:spLocks noGrp="1"/>
          </p:cNvSpPr>
          <p:nvPr>
            <p:ph sz="quarter" idx="11" hasCustomPrompt="1"/>
          </p:nvPr>
        </p:nvSpPr>
        <p:spPr>
          <a:xfrm>
            <a:off x="468543" y="5508259"/>
            <a:ext cx="7045604" cy="573088"/>
          </a:xfrm>
          <a:prstGeom prst="rect">
            <a:avLst/>
          </a:prstGeom>
        </p:spPr>
        <p:txBody>
          <a:bodyPr/>
          <a:lstStyle>
            <a:lvl1pPr marL="0" indent="0">
              <a:buNone/>
              <a:defRPr sz="3000">
                <a:latin typeface="Arial Black" panose="020B0A04020102020204" pitchFamily="34" charset="0"/>
              </a:defRPr>
            </a:lvl1pPr>
          </a:lstStyle>
          <a:p>
            <a:pPr lvl="0"/>
            <a:r>
              <a:rPr lang="da-DK" dirty="0"/>
              <a:t>TITEL PÅ PRÆSENTATION</a:t>
            </a:r>
          </a:p>
        </p:txBody>
      </p:sp>
      <p:sp>
        <p:nvSpPr>
          <p:cNvPr id="9" name="Pladsholder til indhold 17">
            <a:extLst>
              <a:ext uri="{FF2B5EF4-FFF2-40B4-BE49-F238E27FC236}">
                <a16:creationId xmlns:a16="http://schemas.microsoft.com/office/drawing/2014/main" id="{F8A5BD0D-9328-48E8-8C70-F2D8FE798EDD}"/>
              </a:ext>
            </a:extLst>
          </p:cNvPr>
          <p:cNvSpPr>
            <a:spLocks noGrp="1"/>
          </p:cNvSpPr>
          <p:nvPr>
            <p:ph sz="quarter" idx="12" hasCustomPrompt="1"/>
          </p:nvPr>
        </p:nvSpPr>
        <p:spPr>
          <a:xfrm>
            <a:off x="468543" y="6151936"/>
            <a:ext cx="3742510" cy="344487"/>
          </a:xfrm>
          <a:prstGeom prst="rect">
            <a:avLst/>
          </a:prstGeom>
        </p:spPr>
        <p:txBody>
          <a:bodyPr/>
          <a:lstStyle>
            <a:lvl1pPr marL="0" indent="0">
              <a:buNone/>
              <a:defRPr sz="1400">
                <a:latin typeface="Arial" panose="020B0604020202020204" pitchFamily="34" charset="0"/>
                <a:cs typeface="Arial" panose="020B0604020202020204" pitchFamily="34" charset="0"/>
              </a:defRPr>
            </a:lvl1pPr>
          </a:lstStyle>
          <a:p>
            <a:pPr lvl="0"/>
            <a:r>
              <a:rPr lang="da-DK" dirty="0"/>
              <a:t>Undertitel</a:t>
            </a:r>
          </a:p>
        </p:txBody>
      </p:sp>
    </p:spTree>
    <p:extLst>
      <p:ext uri="{BB962C8B-B14F-4D97-AF65-F5344CB8AC3E}">
        <p14:creationId xmlns:p14="http://schemas.microsoft.com/office/powerpoint/2010/main" val="976073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side 5">
    <p:spTree>
      <p:nvGrpSpPr>
        <p:cNvPr id="1" name=""/>
        <p:cNvGrpSpPr/>
        <p:nvPr/>
      </p:nvGrpSpPr>
      <p:grpSpPr>
        <a:xfrm>
          <a:off x="0" y="0"/>
          <a:ext cx="0" cy="0"/>
          <a:chOff x="0" y="0"/>
          <a:chExt cx="0" cy="0"/>
        </a:xfrm>
      </p:grpSpPr>
      <p:pic>
        <p:nvPicPr>
          <p:cNvPr id="8" name="Billede 7" descr="Et billede, der indeholder græs, udendørs, himmel, felt&#10;&#10;&#10;&#10;Automatisk oprettet beskrivelse">
            <a:extLst>
              <a:ext uri="{FF2B5EF4-FFF2-40B4-BE49-F238E27FC236}">
                <a16:creationId xmlns:a16="http://schemas.microsoft.com/office/drawing/2014/main" id="{E7706480-1EBF-D94C-8B4B-AC5E4AFA3D5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417" y="0"/>
            <a:ext cx="12198417" cy="4752100"/>
          </a:xfrm>
          <a:prstGeom prst="rect">
            <a:avLst/>
          </a:prstGeom>
        </p:spPr>
      </p:pic>
      <p:cxnSp>
        <p:nvCxnSpPr>
          <p:cNvPr id="11" name="Lige forbindelse 10">
            <a:extLst>
              <a:ext uri="{FF2B5EF4-FFF2-40B4-BE49-F238E27FC236}">
                <a16:creationId xmlns:a16="http://schemas.microsoft.com/office/drawing/2014/main" id="{7EC0BC62-0384-A94D-BA80-231CB23F47F5}"/>
              </a:ext>
            </a:extLst>
          </p:cNvPr>
          <p:cNvCxnSpPr>
            <a:cxnSpLocks/>
          </p:cNvCxnSpPr>
          <p:nvPr userDrawn="1"/>
        </p:nvCxnSpPr>
        <p:spPr>
          <a:xfrm>
            <a:off x="562672" y="6049263"/>
            <a:ext cx="2261210"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sp>
        <p:nvSpPr>
          <p:cNvPr id="12" name="Rektangel 11">
            <a:extLst>
              <a:ext uri="{FF2B5EF4-FFF2-40B4-BE49-F238E27FC236}">
                <a16:creationId xmlns:a16="http://schemas.microsoft.com/office/drawing/2014/main" id="{B6757D1D-AAC6-6641-99E9-D6321B5B4A0D}"/>
              </a:ext>
            </a:extLst>
          </p:cNvPr>
          <p:cNvSpPr/>
          <p:nvPr userDrawn="1"/>
        </p:nvSpPr>
        <p:spPr>
          <a:xfrm>
            <a:off x="7899587" y="3773241"/>
            <a:ext cx="4087073" cy="1962807"/>
          </a:xfrm>
          <a:prstGeom prst="rect">
            <a:avLst/>
          </a:prstGeom>
          <a:solidFill>
            <a:srgbClr val="376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9" name="Billede 18">
            <a:extLst>
              <a:ext uri="{FF2B5EF4-FFF2-40B4-BE49-F238E27FC236}">
                <a16:creationId xmlns:a16="http://schemas.microsoft.com/office/drawing/2014/main" id="{13D5E7D8-EBE2-DB40-8B51-87C6DD2664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0587" y="4106954"/>
            <a:ext cx="3125072" cy="1191732"/>
          </a:xfrm>
          <a:prstGeom prst="rect">
            <a:avLst/>
          </a:prstGeom>
          <a:effectLst>
            <a:outerShdw blurRad="25400" dist="25400" dir="2700000" algn="ctr" rotWithShape="0">
              <a:srgbClr val="000000">
                <a:alpha val="30000"/>
              </a:srgbClr>
            </a:outerShdw>
          </a:effectLst>
        </p:spPr>
      </p:pic>
      <p:sp>
        <p:nvSpPr>
          <p:cNvPr id="13" name="Pladsholder til indhold 11">
            <a:extLst>
              <a:ext uri="{FF2B5EF4-FFF2-40B4-BE49-F238E27FC236}">
                <a16:creationId xmlns:a16="http://schemas.microsoft.com/office/drawing/2014/main" id="{AD8774F7-FD72-406B-AA4C-3C5BA5C8B8CD}"/>
              </a:ext>
            </a:extLst>
          </p:cNvPr>
          <p:cNvSpPr>
            <a:spLocks noGrp="1"/>
          </p:cNvSpPr>
          <p:nvPr>
            <p:ph sz="quarter" idx="11" hasCustomPrompt="1"/>
          </p:nvPr>
        </p:nvSpPr>
        <p:spPr>
          <a:xfrm>
            <a:off x="468543" y="5508259"/>
            <a:ext cx="7045604" cy="573088"/>
          </a:xfrm>
          <a:prstGeom prst="rect">
            <a:avLst/>
          </a:prstGeom>
        </p:spPr>
        <p:txBody>
          <a:bodyPr/>
          <a:lstStyle>
            <a:lvl1pPr marL="0" indent="0">
              <a:buNone/>
              <a:defRPr sz="3000">
                <a:latin typeface="Arial Black" panose="020B0A04020102020204" pitchFamily="34" charset="0"/>
              </a:defRPr>
            </a:lvl1pPr>
          </a:lstStyle>
          <a:p>
            <a:pPr lvl="0"/>
            <a:r>
              <a:rPr lang="da-DK" dirty="0"/>
              <a:t>TITEL PÅ PRÆSENTATION</a:t>
            </a:r>
          </a:p>
        </p:txBody>
      </p:sp>
      <p:sp>
        <p:nvSpPr>
          <p:cNvPr id="14" name="Pladsholder til indhold 17">
            <a:extLst>
              <a:ext uri="{FF2B5EF4-FFF2-40B4-BE49-F238E27FC236}">
                <a16:creationId xmlns:a16="http://schemas.microsoft.com/office/drawing/2014/main" id="{B834B2F1-59C5-49CB-9253-B5EACE50B3A6}"/>
              </a:ext>
            </a:extLst>
          </p:cNvPr>
          <p:cNvSpPr>
            <a:spLocks noGrp="1"/>
          </p:cNvSpPr>
          <p:nvPr>
            <p:ph sz="quarter" idx="12" hasCustomPrompt="1"/>
          </p:nvPr>
        </p:nvSpPr>
        <p:spPr>
          <a:xfrm>
            <a:off x="468543" y="6151936"/>
            <a:ext cx="3742510" cy="344487"/>
          </a:xfrm>
          <a:prstGeom prst="rect">
            <a:avLst/>
          </a:prstGeom>
        </p:spPr>
        <p:txBody>
          <a:bodyPr/>
          <a:lstStyle>
            <a:lvl1pPr marL="0" indent="0">
              <a:buNone/>
              <a:defRPr sz="1400">
                <a:latin typeface="Arial" panose="020B0604020202020204" pitchFamily="34" charset="0"/>
                <a:cs typeface="Arial" panose="020B0604020202020204" pitchFamily="34" charset="0"/>
              </a:defRPr>
            </a:lvl1pPr>
          </a:lstStyle>
          <a:p>
            <a:pPr lvl="0"/>
            <a:r>
              <a:rPr lang="da-DK" dirty="0"/>
              <a:t>Undertitel</a:t>
            </a:r>
          </a:p>
        </p:txBody>
      </p:sp>
    </p:spTree>
    <p:extLst>
      <p:ext uri="{BB962C8B-B14F-4D97-AF65-F5344CB8AC3E}">
        <p14:creationId xmlns:p14="http://schemas.microsoft.com/office/powerpoint/2010/main" val="219690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side 6">
    <p:spTree>
      <p:nvGrpSpPr>
        <p:cNvPr id="1" name=""/>
        <p:cNvGrpSpPr/>
        <p:nvPr/>
      </p:nvGrpSpPr>
      <p:grpSpPr>
        <a:xfrm>
          <a:off x="0" y="0"/>
          <a:ext cx="0" cy="0"/>
          <a:chOff x="0" y="0"/>
          <a:chExt cx="0" cy="0"/>
        </a:xfrm>
      </p:grpSpPr>
      <p:pic>
        <p:nvPicPr>
          <p:cNvPr id="13" name="Billede 12" descr="Et billede, der indeholder græs, himmel, udendørs, felt&#10;&#10;&#10;&#10;Automatisk oprettet beskrivelse">
            <a:extLst>
              <a:ext uri="{FF2B5EF4-FFF2-40B4-BE49-F238E27FC236}">
                <a16:creationId xmlns:a16="http://schemas.microsoft.com/office/drawing/2014/main" id="{0F787CD1-0740-064E-9D10-7EE9FE22C57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4752100"/>
          </a:xfrm>
          <a:prstGeom prst="rect">
            <a:avLst/>
          </a:prstGeom>
        </p:spPr>
      </p:pic>
      <p:cxnSp>
        <p:nvCxnSpPr>
          <p:cNvPr id="16" name="Lige forbindelse 15">
            <a:extLst>
              <a:ext uri="{FF2B5EF4-FFF2-40B4-BE49-F238E27FC236}">
                <a16:creationId xmlns:a16="http://schemas.microsoft.com/office/drawing/2014/main" id="{DA537225-EB05-4941-A127-A6C871C42179}"/>
              </a:ext>
            </a:extLst>
          </p:cNvPr>
          <p:cNvCxnSpPr>
            <a:cxnSpLocks/>
          </p:cNvCxnSpPr>
          <p:nvPr userDrawn="1"/>
        </p:nvCxnSpPr>
        <p:spPr>
          <a:xfrm>
            <a:off x="562672" y="6049263"/>
            <a:ext cx="2261210"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sp>
        <p:nvSpPr>
          <p:cNvPr id="17" name="Rektangel 16">
            <a:extLst>
              <a:ext uri="{FF2B5EF4-FFF2-40B4-BE49-F238E27FC236}">
                <a16:creationId xmlns:a16="http://schemas.microsoft.com/office/drawing/2014/main" id="{84C3CFCF-319A-7744-9C56-4D97B6BA2087}"/>
              </a:ext>
            </a:extLst>
          </p:cNvPr>
          <p:cNvSpPr/>
          <p:nvPr userDrawn="1"/>
        </p:nvSpPr>
        <p:spPr>
          <a:xfrm>
            <a:off x="7899587" y="3773241"/>
            <a:ext cx="4087073" cy="1962807"/>
          </a:xfrm>
          <a:prstGeom prst="rect">
            <a:avLst/>
          </a:prstGeom>
          <a:solidFill>
            <a:srgbClr val="376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8" name="Billede 17">
            <a:extLst>
              <a:ext uri="{FF2B5EF4-FFF2-40B4-BE49-F238E27FC236}">
                <a16:creationId xmlns:a16="http://schemas.microsoft.com/office/drawing/2014/main" id="{A68A5A67-8417-7D4C-ACAC-6A9984241D3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0587" y="4106954"/>
            <a:ext cx="3125072" cy="1191732"/>
          </a:xfrm>
          <a:prstGeom prst="rect">
            <a:avLst/>
          </a:prstGeom>
          <a:effectLst>
            <a:outerShdw blurRad="25400" dist="25400" dir="2700000" algn="ctr" rotWithShape="0">
              <a:srgbClr val="000000">
                <a:alpha val="30000"/>
              </a:srgbClr>
            </a:outerShdw>
          </a:effectLst>
        </p:spPr>
      </p:pic>
      <p:sp>
        <p:nvSpPr>
          <p:cNvPr id="8" name="Pladsholder til indhold 11">
            <a:extLst>
              <a:ext uri="{FF2B5EF4-FFF2-40B4-BE49-F238E27FC236}">
                <a16:creationId xmlns:a16="http://schemas.microsoft.com/office/drawing/2014/main" id="{D7991026-2D97-4320-A735-0F307BA711FD}"/>
              </a:ext>
            </a:extLst>
          </p:cNvPr>
          <p:cNvSpPr>
            <a:spLocks noGrp="1"/>
          </p:cNvSpPr>
          <p:nvPr>
            <p:ph sz="quarter" idx="11" hasCustomPrompt="1"/>
          </p:nvPr>
        </p:nvSpPr>
        <p:spPr>
          <a:xfrm>
            <a:off x="468543" y="5508259"/>
            <a:ext cx="7045604" cy="573088"/>
          </a:xfrm>
          <a:prstGeom prst="rect">
            <a:avLst/>
          </a:prstGeom>
        </p:spPr>
        <p:txBody>
          <a:bodyPr/>
          <a:lstStyle>
            <a:lvl1pPr marL="0" indent="0">
              <a:buNone/>
              <a:defRPr sz="3000">
                <a:latin typeface="Arial Black" panose="020B0A04020102020204" pitchFamily="34" charset="0"/>
              </a:defRPr>
            </a:lvl1pPr>
          </a:lstStyle>
          <a:p>
            <a:pPr lvl="0"/>
            <a:r>
              <a:rPr lang="da-DK" dirty="0"/>
              <a:t>TITEL PÅ PRÆSENTATION</a:t>
            </a:r>
          </a:p>
        </p:txBody>
      </p:sp>
      <p:sp>
        <p:nvSpPr>
          <p:cNvPr id="9" name="Pladsholder til indhold 17">
            <a:extLst>
              <a:ext uri="{FF2B5EF4-FFF2-40B4-BE49-F238E27FC236}">
                <a16:creationId xmlns:a16="http://schemas.microsoft.com/office/drawing/2014/main" id="{3505D38C-D658-47E3-A6C8-AA962FE02B30}"/>
              </a:ext>
            </a:extLst>
          </p:cNvPr>
          <p:cNvSpPr>
            <a:spLocks noGrp="1"/>
          </p:cNvSpPr>
          <p:nvPr>
            <p:ph sz="quarter" idx="12" hasCustomPrompt="1"/>
          </p:nvPr>
        </p:nvSpPr>
        <p:spPr>
          <a:xfrm>
            <a:off x="468543" y="6151936"/>
            <a:ext cx="3742510" cy="344487"/>
          </a:xfrm>
          <a:prstGeom prst="rect">
            <a:avLst/>
          </a:prstGeom>
        </p:spPr>
        <p:txBody>
          <a:bodyPr/>
          <a:lstStyle>
            <a:lvl1pPr marL="0" indent="0">
              <a:buNone/>
              <a:defRPr sz="1400">
                <a:latin typeface="Arial" panose="020B0604020202020204" pitchFamily="34" charset="0"/>
                <a:cs typeface="Arial" panose="020B0604020202020204" pitchFamily="34" charset="0"/>
              </a:defRPr>
            </a:lvl1pPr>
          </a:lstStyle>
          <a:p>
            <a:pPr lvl="0"/>
            <a:r>
              <a:rPr lang="da-DK" dirty="0"/>
              <a:t>Undertitel</a:t>
            </a:r>
          </a:p>
        </p:txBody>
      </p:sp>
    </p:spTree>
    <p:extLst>
      <p:ext uri="{BB962C8B-B14F-4D97-AF65-F5344CB8AC3E}">
        <p14:creationId xmlns:p14="http://schemas.microsoft.com/office/powerpoint/2010/main" val="420815250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BECFB1C9-BCC9-45D1-ABD7-A4F39902E3C8}"/>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0" y="4414723"/>
            <a:ext cx="12192000" cy="2405166"/>
          </a:xfrm>
          <a:prstGeom prst="rect">
            <a:avLst/>
          </a:prstGeom>
        </p:spPr>
      </p:pic>
      <p:cxnSp>
        <p:nvCxnSpPr>
          <p:cNvPr id="11" name="Lige forbindelse 10">
            <a:extLst>
              <a:ext uri="{FF2B5EF4-FFF2-40B4-BE49-F238E27FC236}">
                <a16:creationId xmlns:a16="http://schemas.microsoft.com/office/drawing/2014/main" id="{33926D3E-4BDE-400B-95F3-3AC7D5D23EE8}"/>
              </a:ext>
            </a:extLst>
          </p:cNvPr>
          <p:cNvCxnSpPr>
            <a:cxnSpLocks/>
          </p:cNvCxnSpPr>
          <p:nvPr userDrawn="1"/>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sp>
        <p:nvSpPr>
          <p:cNvPr id="12" name="Pladsholder til indhold 11">
            <a:extLst>
              <a:ext uri="{FF2B5EF4-FFF2-40B4-BE49-F238E27FC236}">
                <a16:creationId xmlns:a16="http://schemas.microsoft.com/office/drawing/2014/main" id="{95376ACF-EE6D-49EF-AFAB-26FC656299AF}"/>
              </a:ext>
            </a:extLst>
          </p:cNvPr>
          <p:cNvSpPr txBox="1">
            <a:spLocks/>
          </p:cNvSpPr>
          <p:nvPr userDrawn="1"/>
        </p:nvSpPr>
        <p:spPr>
          <a:xfrm>
            <a:off x="461728" y="358071"/>
            <a:ext cx="5097596" cy="50794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Black" panose="020B0A04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a:t>OVERSKRIFT</a:t>
            </a:r>
            <a:endParaRPr lang="da-DK" dirty="0"/>
          </a:p>
        </p:txBody>
      </p:sp>
      <p:sp>
        <p:nvSpPr>
          <p:cNvPr id="13" name="Pladsholder til indhold 17">
            <a:extLst>
              <a:ext uri="{FF2B5EF4-FFF2-40B4-BE49-F238E27FC236}">
                <a16:creationId xmlns:a16="http://schemas.microsoft.com/office/drawing/2014/main" id="{B131CC36-CEA7-49A7-91D6-B74AAD0DAA98}"/>
              </a:ext>
            </a:extLst>
          </p:cNvPr>
          <p:cNvSpPr txBox="1">
            <a:spLocks/>
          </p:cNvSpPr>
          <p:nvPr userDrawn="1"/>
        </p:nvSpPr>
        <p:spPr>
          <a:xfrm>
            <a:off x="461728" y="876038"/>
            <a:ext cx="4688521" cy="3444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a:t>Undertitel</a:t>
            </a:r>
            <a:endParaRPr lang="da-DK" dirty="0"/>
          </a:p>
        </p:txBody>
      </p:sp>
      <p:sp>
        <p:nvSpPr>
          <p:cNvPr id="14" name="Pladsholder til tekst 17">
            <a:extLst>
              <a:ext uri="{FF2B5EF4-FFF2-40B4-BE49-F238E27FC236}">
                <a16:creationId xmlns:a16="http://schemas.microsoft.com/office/drawing/2014/main" id="{12C86D9E-BCAF-4A53-98C6-A44B68368780}"/>
              </a:ext>
            </a:extLst>
          </p:cNvPr>
          <p:cNvSpPr txBox="1">
            <a:spLocks/>
          </p:cNvSpPr>
          <p:nvPr userDrawn="1"/>
        </p:nvSpPr>
        <p:spPr>
          <a:xfrm>
            <a:off x="461728" y="2356538"/>
            <a:ext cx="4516438" cy="31845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a:latin typeface="Arial" panose="020B0604020202020204" pitchFamily="34" charset="0"/>
                <a:cs typeface="Arial" panose="020B0604020202020204" pitchFamily="34" charset="0"/>
              </a:rPr>
              <a:t>Er ganske enkelt fyldtekst fra print- og typografiindustrien. Lorem Ipsum har været standard fyldtekst siden 1500-tallet, hvor en ukendt trykker sammensatte en tilfældig spalte for at trykke en bog til sammenligning af forskellige skrifttyper. </a:t>
            </a:r>
          </a:p>
          <a:p>
            <a:endParaRPr lang="da-DK">
              <a:latin typeface="Arial" panose="020B0604020202020204" pitchFamily="34" charset="0"/>
              <a:cs typeface="Arial" panose="020B0604020202020204" pitchFamily="34" charset="0"/>
            </a:endParaRPr>
          </a:p>
          <a:p>
            <a:r>
              <a:rPr lang="da-DK">
                <a:latin typeface="Arial" panose="020B0604020202020204" pitchFamily="34" charset="0"/>
                <a:cs typeface="Arial" panose="020B0604020202020204" pitchFamily="34" charset="0"/>
              </a:rPr>
              <a:t>Lorem Ipsum har ikke alene overlevet fem århundreder, men har også vundet indpas i elektronisk typografi uden væsentlige ændringer. </a:t>
            </a:r>
          </a:p>
          <a:p>
            <a:endParaRPr lang="da-DK" dirty="0"/>
          </a:p>
        </p:txBody>
      </p:sp>
    </p:spTree>
    <p:extLst>
      <p:ext uri="{BB962C8B-B14F-4D97-AF65-F5344CB8AC3E}">
        <p14:creationId xmlns:p14="http://schemas.microsoft.com/office/powerpoint/2010/main" val="1530526134"/>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7523812"/>
      </p:ext>
    </p:extLst>
  </p:cSld>
  <p:clrMap bg1="lt1" tx1="dk1" bg2="lt2" tx2="dk2" accent1="accent1" accent2="accent2" accent3="accent3" accent4="accent4" accent5="accent5" accent6="accent6" hlink="hlink" folHlink="folHlink"/>
  <p:sldLayoutIdLst>
    <p:sldLayoutId id="2147483651" r:id="rId1"/>
    <p:sldLayoutId id="2147483650" r:id="rId2"/>
    <p:sldLayoutId id="2147483649" r:id="rId3"/>
    <p:sldLayoutId id="2147483677" r:id="rId4"/>
    <p:sldLayoutId id="2147483667" r:id="rId5"/>
    <p:sldLayoutId id="2147483668" r:id="rId6"/>
    <p:sldLayoutId id="2147483669" r:id="rId7"/>
    <p:sldLayoutId id="2147483670" r:id="rId8"/>
    <p:sldLayoutId id="2147483671" r:id="rId9"/>
    <p:sldLayoutId id="2147483674" r:id="rId10"/>
    <p:sldLayoutId id="2147483652" r:id="rId11"/>
    <p:sldLayoutId id="2147483672" r:id="rId12"/>
    <p:sldLayoutId id="2147483673" r:id="rId13"/>
    <p:sldLayoutId id="2147483675" r:id="rId14"/>
    <p:sldLayoutId id="2147483653" r:id="rId15"/>
    <p:sldLayoutId id="2147483661" r:id="rId16"/>
    <p:sldLayoutId id="2147483665" r:id="rId17"/>
    <p:sldLayoutId id="2147483660" r:id="rId18"/>
    <p:sldLayoutId id="2147483662" r:id="rId19"/>
    <p:sldLayoutId id="2147483663" r:id="rId20"/>
    <p:sldLayoutId id="2147483664" r:id="rId21"/>
    <p:sldLayoutId id="2147483666" r:id="rId22"/>
    <p:sldLayoutId id="2147483659" r:id="rId23"/>
    <p:sldLayoutId id="2147483655"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4.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24.xml"/><Relationship Id="rId5" Type="http://schemas.openxmlformats.org/officeDocument/2006/relationships/hyperlink" Target="https://www.aarhus.dk/demokrati/politikker-og-planer/planlaegning-byggeri-og-boliger/udvidelse-af-aarhus-havn/" TargetMode="Externa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FC8075C-7314-57C4-231C-380C0CAEBAA6}"/>
              </a:ext>
            </a:extLst>
          </p:cNvPr>
          <p:cNvPicPr>
            <a:picLocks noChangeAspect="1"/>
          </p:cNvPicPr>
          <p:nvPr/>
        </p:nvPicPr>
        <p:blipFill>
          <a:blip r:embed="rId3"/>
          <a:stretch>
            <a:fillRect/>
          </a:stretch>
        </p:blipFill>
        <p:spPr>
          <a:xfrm>
            <a:off x="3717" y="-3959"/>
            <a:ext cx="12231029" cy="5546357"/>
          </a:xfrm>
          <a:prstGeom prst="rect">
            <a:avLst/>
          </a:prstGeom>
        </p:spPr>
      </p:pic>
      <p:sp>
        <p:nvSpPr>
          <p:cNvPr id="4" name="Pladsholder til indhold 1">
            <a:extLst>
              <a:ext uri="{FF2B5EF4-FFF2-40B4-BE49-F238E27FC236}">
                <a16:creationId xmlns:a16="http://schemas.microsoft.com/office/drawing/2014/main" id="{046924E3-60D5-5A21-45C2-65D998A7DBDD}"/>
              </a:ext>
            </a:extLst>
          </p:cNvPr>
          <p:cNvSpPr txBox="1">
            <a:spLocks/>
          </p:cNvSpPr>
          <p:nvPr/>
        </p:nvSpPr>
        <p:spPr>
          <a:xfrm>
            <a:off x="443143" y="5004412"/>
            <a:ext cx="5097596" cy="50794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b="1">
                <a:solidFill>
                  <a:schemeClr val="bg1"/>
                </a:solidFill>
                <a:latin typeface="Arial Black"/>
              </a:rPr>
              <a:t>Yderhavnen</a:t>
            </a:r>
            <a:endParaRPr lang="en-US" b="1">
              <a:solidFill>
                <a:schemeClr val="bg1"/>
              </a:solidFill>
              <a:latin typeface="Arial Black"/>
              <a:cs typeface="Calibri" panose="020F0502020204030204"/>
            </a:endParaRPr>
          </a:p>
        </p:txBody>
      </p:sp>
      <p:sp>
        <p:nvSpPr>
          <p:cNvPr id="6" name="Pladsholder til indhold 2">
            <a:extLst>
              <a:ext uri="{FF2B5EF4-FFF2-40B4-BE49-F238E27FC236}">
                <a16:creationId xmlns:a16="http://schemas.microsoft.com/office/drawing/2014/main" id="{194FE29B-C4AA-5A40-7773-753F3C1BA224}"/>
              </a:ext>
            </a:extLst>
          </p:cNvPr>
          <p:cNvSpPr txBox="1">
            <a:spLocks/>
          </p:cNvSpPr>
          <p:nvPr/>
        </p:nvSpPr>
        <p:spPr>
          <a:xfrm>
            <a:off x="498899" y="5606014"/>
            <a:ext cx="5439147" cy="29899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a-DK" sz="1400" dirty="0">
              <a:latin typeface="Arial"/>
              <a:cs typeface="Calibri"/>
            </a:endParaRPr>
          </a:p>
        </p:txBody>
      </p:sp>
    </p:spTree>
    <p:extLst>
      <p:ext uri="{BB962C8B-B14F-4D97-AF65-F5344CB8AC3E}">
        <p14:creationId xmlns:p14="http://schemas.microsoft.com/office/powerpoint/2010/main" val="3381339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A9ABAE8F-3A14-D340-979F-B7A0C220F1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4846320" cy="6868800"/>
          </a:xfrm>
          <a:prstGeom prst="rect">
            <a:avLst/>
          </a:prstGeom>
        </p:spPr>
      </p:pic>
      <p:sp>
        <p:nvSpPr>
          <p:cNvPr id="4" name="Tekstfelt 3">
            <a:extLst>
              <a:ext uri="{FF2B5EF4-FFF2-40B4-BE49-F238E27FC236}">
                <a16:creationId xmlns:a16="http://schemas.microsoft.com/office/drawing/2014/main" id="{0300A2D0-624C-D34C-A21F-88E54057DBC0}"/>
              </a:ext>
            </a:extLst>
          </p:cNvPr>
          <p:cNvSpPr txBox="1"/>
          <p:nvPr/>
        </p:nvSpPr>
        <p:spPr>
          <a:xfrm>
            <a:off x="5133119" y="1392690"/>
            <a:ext cx="6363312" cy="4256422"/>
          </a:xfrm>
          <a:prstGeom prst="rect">
            <a:avLst/>
          </a:prstGeom>
          <a:noFill/>
        </p:spPr>
        <p:txBody>
          <a:bodyPr wrap="square" rtlCol="0">
            <a:spAutoFit/>
          </a:bodyPr>
          <a:lstStyle/>
          <a:p>
            <a:pPr>
              <a:lnSpc>
                <a:spcPct val="150000"/>
              </a:lnSpc>
            </a:pPr>
            <a:r>
              <a:rPr lang="da-DK" sz="1300" i="1" dirty="0">
                <a:latin typeface="Arial" panose="020B0604020202020204" pitchFamily="34" charset="0"/>
                <a:cs typeface="Arial" panose="020B0604020202020204" pitchFamily="34" charset="0"/>
              </a:rPr>
              <a:t>Trafikstyrelsen giver tilladelse til at fylde søterritorium op, og Miljøstyrelsen giver tilladelse til klapning.</a:t>
            </a:r>
          </a:p>
          <a:p>
            <a:pPr>
              <a:lnSpc>
                <a:spcPct val="150000"/>
              </a:lnSpc>
            </a:pPr>
            <a:endParaRPr lang="da-DK" sz="1300" b="1" dirty="0">
              <a:latin typeface="Arial" panose="020B0604020202020204" pitchFamily="34" charset="0"/>
              <a:cs typeface="Arial" panose="020B0604020202020204" pitchFamily="34" charset="0"/>
            </a:endParaRPr>
          </a:p>
          <a:p>
            <a:pPr>
              <a:lnSpc>
                <a:spcPct val="150000"/>
              </a:lnSpc>
            </a:pPr>
            <a:r>
              <a:rPr lang="da-DK" sz="1300" b="1" dirty="0">
                <a:latin typeface="Arial" panose="020B0604020202020204" pitchFamily="34" charset="0"/>
                <a:cs typeface="Arial" panose="020B0604020202020204" pitchFamily="34" charset="0"/>
              </a:rPr>
              <a:t>Miljøkonsekvensrapporten</a:t>
            </a:r>
            <a:r>
              <a:rPr lang="da-DK" sz="1300" dirty="0">
                <a:latin typeface="Arial" panose="020B0604020202020204" pitchFamily="34" charset="0"/>
                <a:cs typeface="Arial" panose="020B0604020202020204" pitchFamily="34" charset="0"/>
              </a:rPr>
              <a:t>: </a:t>
            </a:r>
          </a:p>
          <a:p>
            <a:pPr marL="285750" indent="-285750">
              <a:lnSpc>
                <a:spcPct val="150000"/>
              </a:lnSpc>
              <a:buFont typeface="Arial" panose="020B0604020202020204" pitchFamily="34" charset="0"/>
              <a:buChar char="•"/>
            </a:pPr>
            <a:r>
              <a:rPr lang="da-DK" sz="1300" dirty="0">
                <a:latin typeface="Arial" panose="020B0604020202020204" pitchFamily="34" charset="0"/>
                <a:cs typeface="Arial" panose="020B0604020202020204" pitchFamily="34" charset="0"/>
              </a:rPr>
              <a:t>Havmiljøets tilstand forværres ikke ved udvidelse</a:t>
            </a:r>
          </a:p>
          <a:p>
            <a:pPr marL="285750" indent="-285750">
              <a:lnSpc>
                <a:spcPct val="150000"/>
              </a:lnSpc>
              <a:buFont typeface="Arial" panose="020B0604020202020204" pitchFamily="34" charset="0"/>
              <a:buChar char="•"/>
            </a:pPr>
            <a:r>
              <a:rPr lang="da-DK" sz="1300" dirty="0">
                <a:latin typeface="Arial" panose="020B0604020202020204" pitchFamily="34" charset="0"/>
                <a:cs typeface="Arial" panose="020B0604020202020204" pitchFamily="34" charset="0"/>
              </a:rPr>
              <a:t>Myndighederne vurderer, at rapporten er fyldestgørende i forhold til det aftalte om afgrænsning og indhold.</a:t>
            </a:r>
          </a:p>
          <a:p>
            <a:pPr>
              <a:lnSpc>
                <a:spcPct val="150000"/>
              </a:lnSpc>
            </a:pPr>
            <a:endParaRPr lang="da-DK" sz="1300" dirty="0">
              <a:latin typeface="Arial" panose="020B0604020202020204" pitchFamily="34" charset="0"/>
              <a:cs typeface="Arial" panose="020B0604020202020204" pitchFamily="34" charset="0"/>
            </a:endParaRPr>
          </a:p>
          <a:p>
            <a:pPr>
              <a:lnSpc>
                <a:spcPct val="150000"/>
              </a:lnSpc>
            </a:pPr>
            <a:r>
              <a:rPr lang="da-DK" sz="1300" b="1" dirty="0">
                <a:latin typeface="Arial" panose="020B0604020202020204" pitchFamily="34" charset="0"/>
                <a:cs typeface="Arial" panose="020B0604020202020204" pitchFamily="34" charset="0"/>
              </a:rPr>
              <a:t>To gennemgående bekymringer bragt frem på temamøderne og i høringssvar </a:t>
            </a:r>
          </a:p>
          <a:p>
            <a:pPr marL="285750" indent="-285750">
              <a:lnSpc>
                <a:spcPct val="150000"/>
              </a:lnSpc>
              <a:buFont typeface="Arial" panose="020B0604020202020204" pitchFamily="34" charset="0"/>
              <a:buChar char="•"/>
            </a:pPr>
            <a:r>
              <a:rPr lang="da-DK" sz="1300" dirty="0">
                <a:latin typeface="Arial" panose="020B0604020202020204" pitchFamily="34" charset="0"/>
                <a:cs typeface="Arial" panose="020B0604020202020204" pitchFamily="34" charset="0"/>
              </a:rPr>
              <a:t>Havmiljøets generelle tilstand og sårbarhed overfor store projekter</a:t>
            </a:r>
          </a:p>
          <a:p>
            <a:pPr marL="285750" indent="-285750">
              <a:lnSpc>
                <a:spcPct val="150000"/>
              </a:lnSpc>
              <a:buFont typeface="Arial" panose="020B0604020202020204" pitchFamily="34" charset="0"/>
              <a:buChar char="•"/>
            </a:pPr>
            <a:r>
              <a:rPr lang="da-DK" sz="1300" dirty="0">
                <a:latin typeface="Arial" panose="020B0604020202020204" pitchFamily="34" charset="0"/>
                <a:cs typeface="Arial" panose="020B0604020202020204" pitchFamily="34" charset="0"/>
              </a:rPr>
              <a:t>De lokale konsekvenser af klapning på havbund og nærmeste kyster.</a:t>
            </a:r>
          </a:p>
          <a:p>
            <a:pPr marL="285750" indent="-285750">
              <a:lnSpc>
                <a:spcPct val="150000"/>
              </a:lnSpc>
              <a:buFont typeface="Arial" panose="020B0604020202020204" pitchFamily="34" charset="0"/>
              <a:buChar char="•"/>
            </a:pPr>
            <a:endParaRPr lang="da-DK" sz="1300" dirty="0">
              <a:latin typeface="Arial" panose="020B0604020202020204" pitchFamily="34" charset="0"/>
              <a:cs typeface="Arial" panose="020B0604020202020204" pitchFamily="34" charset="0"/>
            </a:endParaRPr>
          </a:p>
          <a:p>
            <a:pPr>
              <a:lnSpc>
                <a:spcPct val="150000"/>
              </a:lnSpc>
            </a:pPr>
            <a:r>
              <a:rPr lang="da-DK" sz="1300" b="1" i="1" dirty="0">
                <a:latin typeface="Arial" panose="020B0604020202020204" pitchFamily="34" charset="0"/>
                <a:cs typeface="Arial" panose="020B0604020202020204" pitchFamily="34" charset="0"/>
              </a:rPr>
              <a:t>Myndighederne har bedt om mere materiale og analyse, som er under udarbejdelse. Klapning som metode drøftes i Miljøministeriet. </a:t>
            </a:r>
            <a:endParaRPr lang="da-DK" sz="1300" i="1" dirty="0">
              <a:latin typeface="Arial" panose="020B0604020202020204" pitchFamily="34" charset="0"/>
              <a:cs typeface="Arial" panose="020B0604020202020204" pitchFamily="34" charset="0"/>
            </a:endParaRPr>
          </a:p>
        </p:txBody>
      </p:sp>
      <p:sp>
        <p:nvSpPr>
          <p:cNvPr id="5" name="Tekstfelt 4">
            <a:extLst>
              <a:ext uri="{FF2B5EF4-FFF2-40B4-BE49-F238E27FC236}">
                <a16:creationId xmlns:a16="http://schemas.microsoft.com/office/drawing/2014/main" id="{6BB4DB17-6DD2-1942-B4C8-7A5634A4D058}"/>
              </a:ext>
            </a:extLst>
          </p:cNvPr>
          <p:cNvSpPr txBox="1"/>
          <p:nvPr/>
        </p:nvSpPr>
        <p:spPr>
          <a:xfrm>
            <a:off x="5133119" y="315472"/>
            <a:ext cx="6730379" cy="1077218"/>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Påvirkning af havmiljøet</a:t>
            </a:r>
          </a:p>
          <a:p>
            <a:endParaRPr lang="da-DK" sz="4400" dirty="0">
              <a:latin typeface="Bebas Kai" panose="04050603020B02020204" pitchFamily="82" charset="0"/>
            </a:endParaRPr>
          </a:p>
        </p:txBody>
      </p:sp>
      <p:sp>
        <p:nvSpPr>
          <p:cNvPr id="6" name="Tekstfelt 5">
            <a:extLst>
              <a:ext uri="{FF2B5EF4-FFF2-40B4-BE49-F238E27FC236}">
                <a16:creationId xmlns:a16="http://schemas.microsoft.com/office/drawing/2014/main" id="{313C242D-9F63-5043-AFEE-A76BFF26ABB1}"/>
              </a:ext>
            </a:extLst>
          </p:cNvPr>
          <p:cNvSpPr txBox="1"/>
          <p:nvPr/>
        </p:nvSpPr>
        <p:spPr>
          <a:xfrm>
            <a:off x="5133119" y="854081"/>
            <a:ext cx="2510071" cy="276999"/>
          </a:xfrm>
          <a:prstGeom prst="rect">
            <a:avLst/>
          </a:prstGeom>
          <a:noFill/>
          <a:ln>
            <a:noFill/>
          </a:ln>
        </p:spPr>
        <p:txBody>
          <a:bodyPr wrap="square" rtlCol="0">
            <a:spAutoFit/>
          </a:bodyPr>
          <a:lstStyle/>
          <a:p>
            <a:r>
              <a:rPr lang="da-DK" sz="1200" dirty="0">
                <a:latin typeface="Arial" panose="020B0604020202020204" pitchFamily="34" charset="0"/>
                <a:cs typeface="Arial" panose="020B0604020202020204" pitchFamily="34" charset="0"/>
              </a:rPr>
              <a:t>Opsamling på dialog</a:t>
            </a:r>
            <a:endParaRPr lang="da-DK" sz="1600" dirty="0">
              <a:latin typeface="Arial" panose="020B0604020202020204" pitchFamily="34" charset="0"/>
              <a:cs typeface="Arial" panose="020B0604020202020204" pitchFamily="34" charset="0"/>
            </a:endParaRPr>
          </a:p>
        </p:txBody>
      </p:sp>
      <p:cxnSp>
        <p:nvCxnSpPr>
          <p:cNvPr id="7" name="Lige forbindelse 6">
            <a:extLst>
              <a:ext uri="{FF2B5EF4-FFF2-40B4-BE49-F238E27FC236}">
                <a16:creationId xmlns:a16="http://schemas.microsoft.com/office/drawing/2014/main" id="{58068399-30CD-9140-B61E-EBA5FCF4B584}"/>
              </a:ext>
            </a:extLst>
          </p:cNvPr>
          <p:cNvCxnSpPr>
            <a:cxnSpLocks/>
          </p:cNvCxnSpPr>
          <p:nvPr/>
        </p:nvCxnSpPr>
        <p:spPr>
          <a:xfrm>
            <a:off x="5220616"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8" name="Billede 7">
            <a:extLst>
              <a:ext uri="{FF2B5EF4-FFF2-40B4-BE49-F238E27FC236}">
                <a16:creationId xmlns:a16="http://schemas.microsoft.com/office/drawing/2014/main" id="{923A4A56-48DB-FD48-9B5D-8FFDC50BE5AD}"/>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3311766" y="6273499"/>
            <a:ext cx="1071118" cy="408466"/>
          </a:xfrm>
          <a:prstGeom prst="rect">
            <a:avLst/>
          </a:prstGeom>
        </p:spPr>
      </p:pic>
    </p:spTree>
    <p:extLst>
      <p:ext uri="{BB962C8B-B14F-4D97-AF65-F5344CB8AC3E}">
        <p14:creationId xmlns:p14="http://schemas.microsoft.com/office/powerpoint/2010/main" val="898874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7929782F-D70D-31AA-6552-9D98A3ACF7C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5220616" cy="6858000"/>
          </a:xfrm>
          <a:prstGeom prst="rect">
            <a:avLst/>
          </a:prstGeom>
        </p:spPr>
      </p:pic>
      <p:sp>
        <p:nvSpPr>
          <p:cNvPr id="4" name="Tekstfelt 3">
            <a:extLst>
              <a:ext uri="{FF2B5EF4-FFF2-40B4-BE49-F238E27FC236}">
                <a16:creationId xmlns:a16="http://schemas.microsoft.com/office/drawing/2014/main" id="{0300A2D0-624C-D34C-A21F-88E54057DBC0}"/>
              </a:ext>
            </a:extLst>
          </p:cNvPr>
          <p:cNvSpPr txBox="1"/>
          <p:nvPr/>
        </p:nvSpPr>
        <p:spPr>
          <a:xfrm>
            <a:off x="5601749" y="1305380"/>
            <a:ext cx="6324235" cy="5156668"/>
          </a:xfrm>
          <a:prstGeom prst="rect">
            <a:avLst/>
          </a:prstGeom>
          <a:noFill/>
        </p:spPr>
        <p:txBody>
          <a:bodyPr wrap="square" rtlCol="0">
            <a:spAutoFit/>
          </a:bodyPr>
          <a:lstStyle/>
          <a:p>
            <a:pPr>
              <a:lnSpc>
                <a:spcPct val="150000"/>
              </a:lnSpc>
            </a:pPr>
            <a:r>
              <a:rPr lang="da-DK" sz="1300" dirty="0">
                <a:latin typeface="Arial" panose="020B0604020202020204" pitchFamily="34" charset="0"/>
                <a:cs typeface="Arial" panose="020B0604020202020204" pitchFamily="34" charset="0"/>
              </a:rPr>
              <a:t>Det ikke praktisk muligt at beregne en samlet nettovirkning på klimaet over tid, men: </a:t>
            </a:r>
          </a:p>
          <a:p>
            <a:pPr marL="285750" indent="-285750">
              <a:lnSpc>
                <a:spcPct val="150000"/>
              </a:lnSpc>
              <a:buFont typeface="Arial" panose="020B0604020202020204" pitchFamily="34" charset="0"/>
              <a:buChar char="•"/>
            </a:pPr>
            <a:r>
              <a:rPr lang="da-DK" sz="1300" b="1" dirty="0">
                <a:latin typeface="Arial" panose="020B0604020202020204" pitchFamily="34" charset="0"/>
                <a:cs typeface="Arial" panose="020B0604020202020204" pitchFamily="34" charset="0"/>
              </a:rPr>
              <a:t>På den ene side</a:t>
            </a:r>
            <a:r>
              <a:rPr lang="da-DK" sz="1300" dirty="0">
                <a:latin typeface="Arial" panose="020B0604020202020204" pitchFamily="34" charset="0"/>
                <a:cs typeface="Arial" panose="020B0604020202020204" pitchFamily="34" charset="0"/>
              </a:rPr>
              <a:t>: Stort klimaaftryk ved etablering af yderhavn</a:t>
            </a:r>
          </a:p>
          <a:p>
            <a:pPr marL="285750" indent="-285750">
              <a:lnSpc>
                <a:spcPct val="150000"/>
              </a:lnSpc>
              <a:buFont typeface="Arial" panose="020B0604020202020204" pitchFamily="34" charset="0"/>
              <a:buChar char="•"/>
            </a:pPr>
            <a:r>
              <a:rPr lang="da-DK" sz="1300" b="1" dirty="0">
                <a:latin typeface="Arial" panose="020B0604020202020204" pitchFamily="34" charset="0"/>
                <a:cs typeface="Arial" panose="020B0604020202020204" pitchFamily="34" charset="0"/>
              </a:rPr>
              <a:t>På den anden side</a:t>
            </a:r>
            <a:r>
              <a:rPr lang="da-DK" sz="1300" dirty="0">
                <a:latin typeface="Arial" panose="020B0604020202020204" pitchFamily="34" charset="0"/>
                <a:cs typeface="Arial" panose="020B0604020202020204" pitchFamily="34" charset="0"/>
              </a:rPr>
              <a:t>: Mere bæredygtig transport på sigt</a:t>
            </a:r>
          </a:p>
          <a:p>
            <a:pPr marL="285750" indent="-285750">
              <a:lnSpc>
                <a:spcPct val="150000"/>
              </a:lnSpc>
              <a:buFont typeface="Arial" panose="020B0604020202020204" pitchFamily="34" charset="0"/>
              <a:buChar char="•"/>
            </a:pPr>
            <a:endParaRPr lang="da-DK" sz="1300" dirty="0">
              <a:latin typeface="Arial" panose="020B0604020202020204" pitchFamily="34" charset="0"/>
              <a:cs typeface="Arial" panose="020B0604020202020204" pitchFamily="34" charset="0"/>
            </a:endParaRPr>
          </a:p>
          <a:p>
            <a:pPr>
              <a:lnSpc>
                <a:spcPct val="150000"/>
              </a:lnSpc>
            </a:pPr>
            <a:r>
              <a:rPr lang="da-DK" sz="1300" dirty="0">
                <a:latin typeface="Arial" panose="020B0604020202020204" pitchFamily="34" charset="0"/>
                <a:cs typeface="Arial" panose="020B0604020202020204" pitchFamily="34" charset="0"/>
              </a:rPr>
              <a:t>Foreløbige estimater over udledningen i </a:t>
            </a:r>
            <a:r>
              <a:rPr lang="da-DK" sz="1300" b="1" dirty="0">
                <a:latin typeface="Arial" panose="020B0604020202020204" pitchFamily="34" charset="0"/>
                <a:cs typeface="Arial" panose="020B0604020202020204" pitchFamily="34" charset="0"/>
              </a:rPr>
              <a:t>anlægsfasen</a:t>
            </a:r>
            <a:r>
              <a:rPr lang="da-DK" sz="1300" dirty="0">
                <a:latin typeface="Arial" panose="020B0604020202020204" pitchFamily="34" charset="0"/>
                <a:cs typeface="Arial" panose="020B0604020202020204" pitchFamily="34" charset="0"/>
              </a:rPr>
              <a:t>, der løbende genberegnes, så der arbejdes med opdaterede og reelle tal igennem etableringen</a:t>
            </a:r>
          </a:p>
          <a:p>
            <a:pPr marL="285750" indent="-285750">
              <a:lnSpc>
                <a:spcPct val="150000"/>
              </a:lnSpc>
              <a:buFont typeface="Arial" panose="020B0604020202020204" pitchFamily="34" charset="0"/>
              <a:buChar char="•"/>
            </a:pPr>
            <a:r>
              <a:rPr lang="da-DK" sz="1300" b="1" dirty="0">
                <a:latin typeface="Arial" panose="020B0604020202020204" pitchFamily="34" charset="0"/>
                <a:cs typeface="Arial" panose="020B0604020202020204" pitchFamily="34" charset="0"/>
              </a:rPr>
              <a:t>”Skyggepris” </a:t>
            </a:r>
            <a:r>
              <a:rPr lang="da-DK" sz="1300" dirty="0">
                <a:latin typeface="Arial" panose="020B0604020202020204" pitchFamily="34" charset="0"/>
                <a:cs typeface="Arial" panose="020B0604020202020204" pitchFamily="34" charset="0"/>
              </a:rPr>
              <a:t>pr. ton udledt CO2</a:t>
            </a:r>
            <a:r>
              <a:rPr lang="da-DK" sz="1300" b="1" dirty="0">
                <a:latin typeface="Arial" panose="020B0604020202020204" pitchFamily="34" charset="0"/>
                <a:cs typeface="Arial" panose="020B0604020202020204" pitchFamily="34" charset="0"/>
              </a:rPr>
              <a:t> </a:t>
            </a:r>
            <a:r>
              <a:rPr lang="da-DK" sz="1300" dirty="0">
                <a:latin typeface="Arial" panose="020B0604020202020204" pitchFamily="34" charset="0"/>
                <a:cs typeface="Arial" panose="020B0604020202020204" pitchFamily="34" charset="0"/>
              </a:rPr>
              <a:t>i udbudsmaterialet </a:t>
            </a:r>
          </a:p>
          <a:p>
            <a:pPr marL="285750" indent="-285750">
              <a:lnSpc>
                <a:spcPct val="150000"/>
              </a:lnSpc>
              <a:buFont typeface="Arial" panose="020B0604020202020204" pitchFamily="34" charset="0"/>
              <a:buChar char="•"/>
            </a:pPr>
            <a:endParaRPr lang="da-DK" sz="1300" dirty="0">
              <a:latin typeface="Arial" panose="020B0604020202020204" pitchFamily="34" charset="0"/>
              <a:cs typeface="Arial" panose="020B0604020202020204" pitchFamily="34" charset="0"/>
            </a:endParaRPr>
          </a:p>
          <a:p>
            <a:pPr>
              <a:lnSpc>
                <a:spcPct val="150000"/>
              </a:lnSpc>
            </a:pPr>
            <a:r>
              <a:rPr lang="da-DK" sz="1300" dirty="0">
                <a:latin typeface="Arial" panose="020B0604020202020204" pitchFamily="34" charset="0"/>
                <a:cs typeface="Arial" panose="020B0604020202020204" pitchFamily="34" charset="0"/>
              </a:rPr>
              <a:t>Klimaaftrykket, når havneudvidelsen er færdig og </a:t>
            </a:r>
            <a:r>
              <a:rPr lang="da-DK" sz="1300" b="1" dirty="0">
                <a:latin typeface="Arial" panose="020B0604020202020204" pitchFamily="34" charset="0"/>
                <a:cs typeface="Arial" panose="020B0604020202020204" pitchFamily="34" charset="0"/>
              </a:rPr>
              <a:t>i drift</a:t>
            </a:r>
          </a:p>
          <a:p>
            <a:pPr marL="285750" indent="-285750">
              <a:lnSpc>
                <a:spcPct val="150000"/>
              </a:lnSpc>
              <a:buFont typeface="Arial" panose="020B0604020202020204" pitchFamily="34" charset="0"/>
              <a:buChar char="•"/>
            </a:pPr>
            <a:r>
              <a:rPr lang="da-DK" sz="1300" dirty="0">
                <a:latin typeface="Arial" panose="020B0604020202020204" pitchFamily="34" charset="0"/>
                <a:cs typeface="Arial" panose="020B0604020202020204" pitchFamily="34" charset="0"/>
              </a:rPr>
              <a:t>Nuværende tal på baggrund af </a:t>
            </a:r>
            <a:r>
              <a:rPr lang="da-DK" sz="1300" b="1" dirty="0">
                <a:latin typeface="Arial" panose="020B0604020202020204" pitchFamily="34" charset="0"/>
                <a:cs typeface="Arial" panose="020B0604020202020204" pitchFamily="34" charset="0"/>
              </a:rPr>
              <a:t>erfaringstal</a:t>
            </a:r>
            <a:r>
              <a:rPr lang="da-DK" sz="1300" dirty="0">
                <a:latin typeface="Arial" panose="020B0604020202020204" pitchFamily="34" charset="0"/>
                <a:cs typeface="Arial" panose="020B0604020202020204" pitchFamily="34" charset="0"/>
              </a:rPr>
              <a:t> (godkendt af myndighederne)</a:t>
            </a:r>
          </a:p>
          <a:p>
            <a:pPr marL="285750" indent="-285750">
              <a:lnSpc>
                <a:spcPct val="150000"/>
              </a:lnSpc>
              <a:buFont typeface="Arial" panose="020B0604020202020204" pitchFamily="34" charset="0"/>
              <a:buChar char="•"/>
            </a:pPr>
            <a:r>
              <a:rPr lang="da-DK" sz="1300" dirty="0">
                <a:latin typeface="Arial" panose="020B0604020202020204" pitchFamily="34" charset="0"/>
                <a:cs typeface="Arial" panose="020B0604020202020204" pitchFamily="34" charset="0"/>
              </a:rPr>
              <a:t>Efter ønske supplerer Aarhus Havn med </a:t>
            </a:r>
            <a:r>
              <a:rPr lang="da-DK" sz="1300" b="1" dirty="0">
                <a:latin typeface="Arial" panose="020B0604020202020204" pitchFamily="34" charset="0"/>
                <a:cs typeface="Arial" panose="020B0604020202020204" pitchFamily="34" charset="0"/>
              </a:rPr>
              <a:t>yderligere beregninger </a:t>
            </a:r>
            <a:r>
              <a:rPr lang="da-DK" sz="1300" dirty="0">
                <a:latin typeface="Arial" panose="020B0604020202020204" pitchFamily="34" charset="0"/>
                <a:cs typeface="Arial" panose="020B0604020202020204" pitchFamily="34" charset="0"/>
              </a:rPr>
              <a:t>af klimaaftrykket i driftsfasen</a:t>
            </a:r>
          </a:p>
          <a:p>
            <a:pPr marL="285750" indent="-285750">
              <a:lnSpc>
                <a:spcPct val="150000"/>
              </a:lnSpc>
              <a:buFont typeface="Arial" panose="020B0604020202020204" pitchFamily="34" charset="0"/>
              <a:buChar char="•"/>
            </a:pPr>
            <a:endParaRPr lang="da-DK" sz="1300" dirty="0">
              <a:latin typeface="Arial" panose="020B0604020202020204" pitchFamily="34" charset="0"/>
              <a:cs typeface="Arial" panose="020B0604020202020204" pitchFamily="34" charset="0"/>
            </a:endParaRPr>
          </a:p>
          <a:p>
            <a:pPr>
              <a:lnSpc>
                <a:spcPct val="150000"/>
              </a:lnSpc>
            </a:pPr>
            <a:r>
              <a:rPr lang="da-DK" sz="1300" dirty="0">
                <a:latin typeface="Arial" panose="020B0604020202020204" pitchFamily="34" charset="0"/>
                <a:cs typeface="Arial" panose="020B0604020202020204" pitchFamily="34" charset="0"/>
              </a:rPr>
              <a:t>Fremtidens vækst – antagelse om, at den globale varetransport fortsat vil stige…</a:t>
            </a:r>
          </a:p>
          <a:p>
            <a:pPr marL="285750" indent="-285750">
              <a:lnSpc>
                <a:spcPct val="150000"/>
              </a:lnSpc>
              <a:buFont typeface="Arial" panose="020B0604020202020204" pitchFamily="34" charset="0"/>
              <a:buChar char="•"/>
            </a:pPr>
            <a:r>
              <a:rPr lang="da-DK" sz="1300" b="1" dirty="0">
                <a:latin typeface="Arial" panose="020B0604020202020204" pitchFamily="34" charset="0"/>
                <a:cs typeface="Arial" panose="020B0604020202020204" pitchFamily="34" charset="0"/>
              </a:rPr>
              <a:t>På den ene side</a:t>
            </a:r>
            <a:r>
              <a:rPr lang="da-DK" sz="1300" dirty="0">
                <a:latin typeface="Arial" panose="020B0604020202020204" pitchFamily="34" charset="0"/>
                <a:cs typeface="Arial" panose="020B0604020202020204" pitchFamily="34" charset="0"/>
              </a:rPr>
              <a:t>: Grøn omstilling af skibstransporten  </a:t>
            </a:r>
          </a:p>
          <a:p>
            <a:pPr marL="285750" indent="-285750">
              <a:lnSpc>
                <a:spcPct val="150000"/>
              </a:lnSpc>
              <a:buFont typeface="Arial" panose="020B0604020202020204" pitchFamily="34" charset="0"/>
              <a:buChar char="•"/>
            </a:pPr>
            <a:r>
              <a:rPr lang="da-DK" sz="1300" b="1" dirty="0">
                <a:latin typeface="Arial" panose="020B0604020202020204" pitchFamily="34" charset="0"/>
                <a:cs typeface="Arial" panose="020B0604020202020204" pitchFamily="34" charset="0"/>
              </a:rPr>
              <a:t>På den anden side</a:t>
            </a:r>
            <a:r>
              <a:rPr lang="da-DK" sz="1300" dirty="0">
                <a:latin typeface="Arial" panose="020B0604020202020204" pitchFamily="34" charset="0"/>
                <a:cs typeface="Arial" panose="020B0604020202020204" pitchFamily="34" charset="0"/>
              </a:rPr>
              <a:t>: ”Hvordan gavner dette projekt klimaet?”</a:t>
            </a:r>
          </a:p>
          <a:p>
            <a:pPr marL="285750" indent="-285750">
              <a:lnSpc>
                <a:spcPct val="150000"/>
              </a:lnSpc>
              <a:buFont typeface="Arial" panose="020B0604020202020204" pitchFamily="34" charset="0"/>
              <a:buChar char="•"/>
            </a:pPr>
            <a:endParaRPr lang="da-DK" sz="1300" dirty="0">
              <a:latin typeface="Arial" panose="020B0604020202020204" pitchFamily="34" charset="0"/>
              <a:cs typeface="Arial" panose="020B0604020202020204" pitchFamily="34" charset="0"/>
            </a:endParaRPr>
          </a:p>
        </p:txBody>
      </p:sp>
      <p:sp>
        <p:nvSpPr>
          <p:cNvPr id="5" name="Tekstfelt 4">
            <a:extLst>
              <a:ext uri="{FF2B5EF4-FFF2-40B4-BE49-F238E27FC236}">
                <a16:creationId xmlns:a16="http://schemas.microsoft.com/office/drawing/2014/main" id="{6BB4DB17-6DD2-1942-B4C8-7A5634A4D058}"/>
              </a:ext>
            </a:extLst>
          </p:cNvPr>
          <p:cNvSpPr txBox="1"/>
          <p:nvPr/>
        </p:nvSpPr>
        <p:spPr>
          <a:xfrm>
            <a:off x="5601749" y="315472"/>
            <a:ext cx="6730379" cy="1077218"/>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Klimabelastning/CO2 aftryk</a:t>
            </a:r>
          </a:p>
          <a:p>
            <a:endParaRPr lang="da-DK" sz="4400" dirty="0">
              <a:latin typeface="Bebas Kai" panose="04050603020B02020204" pitchFamily="82" charset="0"/>
            </a:endParaRPr>
          </a:p>
        </p:txBody>
      </p:sp>
      <p:sp>
        <p:nvSpPr>
          <p:cNvPr id="6" name="Tekstfelt 5">
            <a:extLst>
              <a:ext uri="{FF2B5EF4-FFF2-40B4-BE49-F238E27FC236}">
                <a16:creationId xmlns:a16="http://schemas.microsoft.com/office/drawing/2014/main" id="{313C242D-9F63-5043-AFEE-A76BFF26ABB1}"/>
              </a:ext>
            </a:extLst>
          </p:cNvPr>
          <p:cNvSpPr txBox="1"/>
          <p:nvPr/>
        </p:nvSpPr>
        <p:spPr>
          <a:xfrm>
            <a:off x="5601749" y="854081"/>
            <a:ext cx="2510071" cy="276999"/>
          </a:xfrm>
          <a:prstGeom prst="rect">
            <a:avLst/>
          </a:prstGeom>
          <a:noFill/>
          <a:ln>
            <a:noFill/>
          </a:ln>
        </p:spPr>
        <p:txBody>
          <a:bodyPr wrap="square" rtlCol="0">
            <a:spAutoFit/>
          </a:bodyPr>
          <a:lstStyle/>
          <a:p>
            <a:r>
              <a:rPr lang="da-DK" sz="1200" dirty="0">
                <a:latin typeface="Arial" panose="020B0604020202020204" pitchFamily="34" charset="0"/>
                <a:cs typeface="Arial" panose="020B0604020202020204" pitchFamily="34" charset="0"/>
              </a:rPr>
              <a:t>Opsamling på dialog</a:t>
            </a:r>
            <a:endParaRPr lang="da-DK" sz="1600" dirty="0">
              <a:latin typeface="Arial" panose="020B0604020202020204" pitchFamily="34" charset="0"/>
              <a:cs typeface="Arial" panose="020B0604020202020204" pitchFamily="34" charset="0"/>
            </a:endParaRPr>
          </a:p>
        </p:txBody>
      </p:sp>
      <p:cxnSp>
        <p:nvCxnSpPr>
          <p:cNvPr id="7" name="Lige forbindelse 6">
            <a:extLst>
              <a:ext uri="{FF2B5EF4-FFF2-40B4-BE49-F238E27FC236}">
                <a16:creationId xmlns:a16="http://schemas.microsoft.com/office/drawing/2014/main" id="{58068399-30CD-9140-B61E-EBA5FCF4B584}"/>
              </a:ext>
            </a:extLst>
          </p:cNvPr>
          <p:cNvCxnSpPr>
            <a:cxnSpLocks/>
          </p:cNvCxnSpPr>
          <p:nvPr/>
        </p:nvCxnSpPr>
        <p:spPr>
          <a:xfrm>
            <a:off x="5689246"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8" name="Billede 7">
            <a:extLst>
              <a:ext uri="{FF2B5EF4-FFF2-40B4-BE49-F238E27FC236}">
                <a16:creationId xmlns:a16="http://schemas.microsoft.com/office/drawing/2014/main" id="{923A4A56-48DB-FD48-9B5D-8FFDC50BE5AD}"/>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3311766" y="6273499"/>
            <a:ext cx="1071118" cy="408466"/>
          </a:xfrm>
          <a:prstGeom prst="rect">
            <a:avLst/>
          </a:prstGeom>
        </p:spPr>
      </p:pic>
    </p:spTree>
    <p:extLst>
      <p:ext uri="{BB962C8B-B14F-4D97-AF65-F5344CB8AC3E}">
        <p14:creationId xmlns:p14="http://schemas.microsoft.com/office/powerpoint/2010/main" val="1295255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ktangel 23">
            <a:extLst>
              <a:ext uri="{FF2B5EF4-FFF2-40B4-BE49-F238E27FC236}">
                <a16:creationId xmlns:a16="http://schemas.microsoft.com/office/drawing/2014/main" id="{337B094F-B45F-B23E-EC36-A1E6E71B3033}"/>
              </a:ext>
            </a:extLst>
          </p:cNvPr>
          <p:cNvSpPr/>
          <p:nvPr/>
        </p:nvSpPr>
        <p:spPr>
          <a:xfrm>
            <a:off x="10240599" y="2808247"/>
            <a:ext cx="1629215" cy="423089"/>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a-DK"/>
          </a:p>
        </p:txBody>
      </p:sp>
      <p:sp>
        <p:nvSpPr>
          <p:cNvPr id="23" name="Rektangel 22">
            <a:extLst>
              <a:ext uri="{FF2B5EF4-FFF2-40B4-BE49-F238E27FC236}">
                <a16:creationId xmlns:a16="http://schemas.microsoft.com/office/drawing/2014/main" id="{0E51A1CF-E4EF-4FA5-D5D1-A21D6AD991E5}"/>
              </a:ext>
            </a:extLst>
          </p:cNvPr>
          <p:cNvSpPr/>
          <p:nvPr/>
        </p:nvSpPr>
        <p:spPr>
          <a:xfrm>
            <a:off x="5465716" y="2804614"/>
            <a:ext cx="1629215" cy="423089"/>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a-DK"/>
          </a:p>
        </p:txBody>
      </p:sp>
      <p:sp>
        <p:nvSpPr>
          <p:cNvPr id="21" name="Rektangel 20">
            <a:extLst>
              <a:ext uri="{FF2B5EF4-FFF2-40B4-BE49-F238E27FC236}">
                <a16:creationId xmlns:a16="http://schemas.microsoft.com/office/drawing/2014/main" id="{73B48BCF-CFA8-E4FA-ED25-A4BE3AB3382F}"/>
              </a:ext>
            </a:extLst>
          </p:cNvPr>
          <p:cNvSpPr/>
          <p:nvPr/>
        </p:nvSpPr>
        <p:spPr>
          <a:xfrm>
            <a:off x="7416051" y="2187385"/>
            <a:ext cx="2543544" cy="181588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CCCB36F7-CB4B-82FA-A6C4-35DEA28B27FD}"/>
              </a:ext>
            </a:extLst>
          </p:cNvPr>
          <p:cNvSpPr/>
          <p:nvPr/>
        </p:nvSpPr>
        <p:spPr>
          <a:xfrm>
            <a:off x="2616753" y="2187385"/>
            <a:ext cx="2543544" cy="181588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a:extLst>
              <a:ext uri="{FF2B5EF4-FFF2-40B4-BE49-F238E27FC236}">
                <a16:creationId xmlns:a16="http://schemas.microsoft.com/office/drawing/2014/main" id="{82740552-F26E-3D85-F083-0500E7A3173D}"/>
              </a:ext>
            </a:extLst>
          </p:cNvPr>
          <p:cNvSpPr txBox="1"/>
          <p:nvPr/>
        </p:nvSpPr>
        <p:spPr>
          <a:xfrm>
            <a:off x="262156" y="293507"/>
            <a:ext cx="6094602" cy="369332"/>
          </a:xfrm>
          <a:prstGeom prst="rect">
            <a:avLst/>
          </a:prstGeom>
          <a:noFill/>
        </p:spPr>
        <p:txBody>
          <a:bodyPr wrap="square">
            <a:spAutoFit/>
          </a:bodyPr>
          <a:lstStyle/>
          <a:p>
            <a:r>
              <a:rPr lang="da-DK" sz="1800">
                <a:latin typeface="Arial Black" panose="020B0A04020102020204" pitchFamily="34" charset="0"/>
                <a:cs typeface="Arial" panose="020B0604020202020204" pitchFamily="34" charset="0"/>
              </a:rPr>
              <a:t>PROCESSEN</a:t>
            </a:r>
            <a:endParaRPr lang="da-DK" sz="4000">
              <a:latin typeface="Bebas Kai" panose="04050603020B02020204" pitchFamily="82" charset="0"/>
            </a:endParaRPr>
          </a:p>
        </p:txBody>
      </p:sp>
      <p:sp>
        <p:nvSpPr>
          <p:cNvPr id="6" name="Tekstfelt 5">
            <a:extLst>
              <a:ext uri="{FF2B5EF4-FFF2-40B4-BE49-F238E27FC236}">
                <a16:creationId xmlns:a16="http://schemas.microsoft.com/office/drawing/2014/main" id="{0403C525-41EF-953E-E624-95BE790F6EDC}"/>
              </a:ext>
            </a:extLst>
          </p:cNvPr>
          <p:cNvSpPr txBox="1"/>
          <p:nvPr/>
        </p:nvSpPr>
        <p:spPr>
          <a:xfrm>
            <a:off x="2702198" y="2241934"/>
            <a:ext cx="2480459" cy="1569660"/>
          </a:xfrm>
          <a:prstGeom prst="rect">
            <a:avLst/>
          </a:prstGeom>
          <a:noFill/>
        </p:spPr>
        <p:txBody>
          <a:bodyPr wrap="square">
            <a:spAutoFit/>
          </a:bodyPr>
          <a:lstStyle/>
          <a:p>
            <a:r>
              <a:rPr lang="da-DK" sz="1200" b="1">
                <a:solidFill>
                  <a:schemeClr val="bg1"/>
                </a:solidFill>
                <a:latin typeface="Arial" panose="020B0604020202020204" pitchFamily="34" charset="0"/>
                <a:cs typeface="Arial" panose="020B0604020202020204" pitchFamily="34" charset="0"/>
              </a:rPr>
              <a:t>Fem temadrøftelser </a:t>
            </a:r>
          </a:p>
          <a:p>
            <a:pPr marL="285750" indent="-285750">
              <a:buFont typeface="Arial" panose="020B0604020202020204" pitchFamily="34" charset="0"/>
              <a:buChar char="•"/>
            </a:pPr>
            <a:r>
              <a:rPr lang="da-DK" sz="1200">
                <a:solidFill>
                  <a:schemeClr val="bg1"/>
                </a:solidFill>
                <a:latin typeface="Arial" panose="020B0604020202020204" pitchFamily="34" charset="0"/>
                <a:cs typeface="Arial" panose="020B0604020202020204" pitchFamily="34" charset="0"/>
              </a:rPr>
              <a:t>Havnens behov.</a:t>
            </a:r>
          </a:p>
          <a:p>
            <a:pPr marL="285750" indent="-285750">
              <a:buFont typeface="Arial" panose="020B0604020202020204" pitchFamily="34" charset="0"/>
              <a:buChar char="•"/>
            </a:pPr>
            <a:r>
              <a:rPr lang="da-DK" sz="1200">
                <a:solidFill>
                  <a:schemeClr val="bg1"/>
                </a:solidFill>
                <a:latin typeface="Arial" panose="020B0604020202020204" pitchFamily="34" charset="0"/>
                <a:cs typeface="Arial" panose="020B0604020202020204" pitchFamily="34" charset="0"/>
              </a:rPr>
              <a:t>Den visuelle påvirkning og påvirkning på rekreative interesser.</a:t>
            </a:r>
          </a:p>
          <a:p>
            <a:pPr marL="285750" indent="-285750">
              <a:buFont typeface="Arial" panose="020B0604020202020204" pitchFamily="34" charset="0"/>
              <a:buChar char="•"/>
            </a:pPr>
            <a:r>
              <a:rPr lang="da-DK" sz="1200">
                <a:solidFill>
                  <a:schemeClr val="bg1"/>
                </a:solidFill>
                <a:latin typeface="Arial" panose="020B0604020202020204" pitchFamily="34" charset="0"/>
                <a:cs typeface="Arial" panose="020B0604020202020204" pitchFamily="34" charset="0"/>
              </a:rPr>
              <a:t>Påvirkning på havmiljøet.</a:t>
            </a:r>
          </a:p>
          <a:p>
            <a:pPr marL="285750" indent="-285750">
              <a:buFont typeface="Arial" panose="020B0604020202020204" pitchFamily="34" charset="0"/>
              <a:buChar char="•"/>
            </a:pPr>
            <a:r>
              <a:rPr lang="da-DK" sz="1200">
                <a:solidFill>
                  <a:schemeClr val="bg1"/>
                </a:solidFill>
                <a:latin typeface="Arial" panose="020B0604020202020204" pitchFamily="34" charset="0"/>
                <a:cs typeface="Arial" panose="020B0604020202020204" pitchFamily="34" charset="0"/>
              </a:rPr>
              <a:t>Klimabelastning/CO2-aftryk.</a:t>
            </a:r>
          </a:p>
          <a:p>
            <a:pPr marL="285750" indent="-285750">
              <a:buFont typeface="Arial" panose="020B0604020202020204" pitchFamily="34" charset="0"/>
              <a:buChar char="•"/>
            </a:pPr>
            <a:r>
              <a:rPr lang="da-DK" sz="1200">
                <a:solidFill>
                  <a:schemeClr val="bg1"/>
                </a:solidFill>
                <a:latin typeface="Arial" panose="020B0604020202020204" pitchFamily="34" charset="0"/>
                <a:cs typeface="Arial" panose="020B0604020202020204" pitchFamily="34" charset="0"/>
              </a:rPr>
              <a:t>Havnens behov (1B).</a:t>
            </a:r>
          </a:p>
        </p:txBody>
      </p:sp>
      <p:sp>
        <p:nvSpPr>
          <p:cNvPr id="8" name="Tekstfelt 7">
            <a:extLst>
              <a:ext uri="{FF2B5EF4-FFF2-40B4-BE49-F238E27FC236}">
                <a16:creationId xmlns:a16="http://schemas.microsoft.com/office/drawing/2014/main" id="{8D9DE223-68BB-2E99-B67F-BCB004C26016}"/>
              </a:ext>
            </a:extLst>
          </p:cNvPr>
          <p:cNvSpPr txBox="1"/>
          <p:nvPr/>
        </p:nvSpPr>
        <p:spPr>
          <a:xfrm>
            <a:off x="5475241" y="2861505"/>
            <a:ext cx="1960926" cy="276999"/>
          </a:xfrm>
          <a:prstGeom prst="rect">
            <a:avLst/>
          </a:prstGeom>
          <a:noFill/>
        </p:spPr>
        <p:txBody>
          <a:bodyPr wrap="square">
            <a:spAutoFit/>
          </a:bodyPr>
          <a:lstStyle/>
          <a:p>
            <a:r>
              <a:rPr lang="da-DK" sz="1200" b="1">
                <a:solidFill>
                  <a:schemeClr val="bg1"/>
                </a:solidFill>
                <a:latin typeface="Arial" panose="020B0604020202020204" pitchFamily="34" charset="0"/>
                <a:cs typeface="Arial" panose="020B0604020202020204" pitchFamily="34" charset="0"/>
              </a:rPr>
              <a:t>Borgerkonference 1</a:t>
            </a:r>
          </a:p>
        </p:txBody>
      </p:sp>
      <p:sp>
        <p:nvSpPr>
          <p:cNvPr id="9" name="Tekstfelt 8">
            <a:extLst>
              <a:ext uri="{FF2B5EF4-FFF2-40B4-BE49-F238E27FC236}">
                <a16:creationId xmlns:a16="http://schemas.microsoft.com/office/drawing/2014/main" id="{BCC3ADD1-5F13-3C32-C0D2-18C5145B6352}"/>
              </a:ext>
            </a:extLst>
          </p:cNvPr>
          <p:cNvSpPr txBox="1"/>
          <p:nvPr/>
        </p:nvSpPr>
        <p:spPr>
          <a:xfrm>
            <a:off x="7547086" y="2241934"/>
            <a:ext cx="2657797" cy="1754326"/>
          </a:xfrm>
          <a:prstGeom prst="rect">
            <a:avLst/>
          </a:prstGeom>
          <a:noFill/>
        </p:spPr>
        <p:txBody>
          <a:bodyPr wrap="square">
            <a:spAutoFit/>
          </a:bodyPr>
          <a:lstStyle/>
          <a:p>
            <a:r>
              <a:rPr lang="da-DK" sz="1200" b="1">
                <a:solidFill>
                  <a:schemeClr val="bg1"/>
                </a:solidFill>
                <a:latin typeface="Arial" panose="020B0604020202020204" pitchFamily="34" charset="0"/>
                <a:cs typeface="Arial" panose="020B0604020202020204" pitchFamily="34" charset="0"/>
              </a:rPr>
              <a:t>Fire temadrøftelser</a:t>
            </a:r>
          </a:p>
          <a:p>
            <a:pPr marL="285750" indent="-285750">
              <a:buFont typeface="Arial" panose="020B0604020202020204" pitchFamily="34" charset="0"/>
              <a:buChar char="•"/>
            </a:pPr>
            <a:r>
              <a:rPr lang="da-DK" sz="1200" u="sng">
                <a:solidFill>
                  <a:schemeClr val="bg1"/>
                </a:solidFill>
                <a:latin typeface="Arial" panose="020B0604020202020204" pitchFamily="34" charset="0"/>
                <a:cs typeface="Arial" panose="020B0604020202020204" pitchFamily="34" charset="0"/>
              </a:rPr>
              <a:t>Havnens tilbagespil på rejste</a:t>
            </a:r>
            <a:br>
              <a:rPr lang="da-DK" sz="1200" u="sng">
                <a:solidFill>
                  <a:schemeClr val="bg1"/>
                </a:solidFill>
                <a:latin typeface="Arial" panose="020B0604020202020204" pitchFamily="34" charset="0"/>
                <a:cs typeface="Arial" panose="020B0604020202020204" pitchFamily="34" charset="0"/>
              </a:rPr>
            </a:br>
            <a:r>
              <a:rPr lang="da-DK" sz="1200" u="sng">
                <a:solidFill>
                  <a:schemeClr val="bg1"/>
                </a:solidFill>
                <a:latin typeface="Arial" panose="020B0604020202020204" pitchFamily="34" charset="0"/>
                <a:cs typeface="Arial" panose="020B0604020202020204" pitchFamily="34" charset="0"/>
              </a:rPr>
              <a:t>alternativer</a:t>
            </a:r>
          </a:p>
          <a:p>
            <a:pPr marL="285750" indent="-285750">
              <a:buFont typeface="Arial" panose="020B0604020202020204" pitchFamily="34" charset="0"/>
              <a:buChar char="•"/>
            </a:pPr>
            <a:r>
              <a:rPr lang="da-DK" sz="1200">
                <a:solidFill>
                  <a:schemeClr val="bg1"/>
                </a:solidFill>
                <a:latin typeface="Arial" panose="020B0604020202020204" pitchFamily="34" charset="0"/>
                <a:cs typeface="Arial" panose="020B0604020202020204" pitchFamily="34" charset="0"/>
              </a:rPr>
              <a:t>Inputs fra borgerkonference</a:t>
            </a:r>
          </a:p>
          <a:p>
            <a:pPr marL="285750" indent="-285750">
              <a:buFont typeface="Arial" panose="020B0604020202020204" pitchFamily="34" charset="0"/>
              <a:buChar char="•"/>
            </a:pPr>
            <a:r>
              <a:rPr lang="da-DK" sz="1200">
                <a:solidFill>
                  <a:schemeClr val="bg1"/>
                </a:solidFill>
                <a:latin typeface="Arial" panose="020B0604020202020204" pitchFamily="34" charset="0"/>
                <a:cs typeface="Arial" panose="020B0604020202020204" pitchFamily="34" charset="0"/>
              </a:rPr>
              <a:t>Den visuelle påvirkning og påvirkning på rekreative interesser.</a:t>
            </a:r>
          </a:p>
          <a:p>
            <a:pPr marL="285750" indent="-285750">
              <a:buFont typeface="Arial" panose="020B0604020202020204" pitchFamily="34" charset="0"/>
              <a:buChar char="•"/>
            </a:pPr>
            <a:r>
              <a:rPr lang="da-DK" sz="1200">
                <a:solidFill>
                  <a:schemeClr val="bg1"/>
                </a:solidFill>
                <a:latin typeface="Arial" panose="020B0604020202020204" pitchFamily="34" charset="0"/>
                <a:cs typeface="Arial" panose="020B0604020202020204" pitchFamily="34" charset="0"/>
              </a:rPr>
              <a:t>Påvirkning på havmiljøet.</a:t>
            </a:r>
          </a:p>
          <a:p>
            <a:pPr marL="285750" indent="-285750">
              <a:buFont typeface="Arial" panose="020B0604020202020204" pitchFamily="34" charset="0"/>
              <a:buChar char="•"/>
            </a:pPr>
            <a:r>
              <a:rPr lang="da-DK" sz="1200">
                <a:solidFill>
                  <a:schemeClr val="bg1"/>
                </a:solidFill>
                <a:latin typeface="Arial" panose="020B0604020202020204" pitchFamily="34" charset="0"/>
                <a:cs typeface="Arial" panose="020B0604020202020204" pitchFamily="34" charset="0"/>
              </a:rPr>
              <a:t>Klimabelastning/CO2-aftryk.</a:t>
            </a:r>
          </a:p>
        </p:txBody>
      </p:sp>
      <p:sp>
        <p:nvSpPr>
          <p:cNvPr id="11" name="Tekstfelt 10">
            <a:extLst>
              <a:ext uri="{FF2B5EF4-FFF2-40B4-BE49-F238E27FC236}">
                <a16:creationId xmlns:a16="http://schemas.microsoft.com/office/drawing/2014/main" id="{650D63D1-F414-A9BC-6941-AF161D2B8DD4}"/>
              </a:ext>
            </a:extLst>
          </p:cNvPr>
          <p:cNvSpPr txBox="1"/>
          <p:nvPr/>
        </p:nvSpPr>
        <p:spPr>
          <a:xfrm>
            <a:off x="10240599" y="2866469"/>
            <a:ext cx="1960926" cy="276999"/>
          </a:xfrm>
          <a:prstGeom prst="rect">
            <a:avLst/>
          </a:prstGeom>
          <a:noFill/>
        </p:spPr>
        <p:txBody>
          <a:bodyPr wrap="square">
            <a:spAutoFit/>
          </a:bodyPr>
          <a:lstStyle/>
          <a:p>
            <a:r>
              <a:rPr lang="da-DK" sz="1200" b="1">
                <a:solidFill>
                  <a:schemeClr val="bg1"/>
                </a:solidFill>
                <a:latin typeface="Arial" panose="020B0604020202020204" pitchFamily="34" charset="0"/>
                <a:cs typeface="Arial" panose="020B0604020202020204" pitchFamily="34" charset="0"/>
              </a:rPr>
              <a:t>Borgerkonference 2</a:t>
            </a:r>
          </a:p>
        </p:txBody>
      </p:sp>
      <p:sp>
        <p:nvSpPr>
          <p:cNvPr id="12" name="Pil: højre 11">
            <a:extLst>
              <a:ext uri="{FF2B5EF4-FFF2-40B4-BE49-F238E27FC236}">
                <a16:creationId xmlns:a16="http://schemas.microsoft.com/office/drawing/2014/main" id="{9FF6EE4D-5577-B305-7811-DA58782E4C2E}"/>
              </a:ext>
            </a:extLst>
          </p:cNvPr>
          <p:cNvSpPr/>
          <p:nvPr/>
        </p:nvSpPr>
        <p:spPr>
          <a:xfrm>
            <a:off x="5144596" y="2798064"/>
            <a:ext cx="321120" cy="374392"/>
          </a:xfrm>
          <a:prstGeom prst="right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Pil: højre 12">
            <a:extLst>
              <a:ext uri="{FF2B5EF4-FFF2-40B4-BE49-F238E27FC236}">
                <a16:creationId xmlns:a16="http://schemas.microsoft.com/office/drawing/2014/main" id="{658C17A7-0D13-26E7-E0FF-5453C11D626B}"/>
              </a:ext>
            </a:extLst>
          </p:cNvPr>
          <p:cNvSpPr/>
          <p:nvPr/>
        </p:nvSpPr>
        <p:spPr>
          <a:xfrm>
            <a:off x="7094931" y="2822192"/>
            <a:ext cx="321120" cy="374392"/>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Pil: højre 13">
            <a:extLst>
              <a:ext uri="{FF2B5EF4-FFF2-40B4-BE49-F238E27FC236}">
                <a16:creationId xmlns:a16="http://schemas.microsoft.com/office/drawing/2014/main" id="{A0D0F56F-A7C6-3914-78CD-85E59864A35B}"/>
              </a:ext>
            </a:extLst>
          </p:cNvPr>
          <p:cNvSpPr/>
          <p:nvPr/>
        </p:nvSpPr>
        <p:spPr>
          <a:xfrm>
            <a:off x="9919479" y="2834512"/>
            <a:ext cx="321120" cy="374392"/>
          </a:xfrm>
          <a:prstGeom prst="right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6" name="Billede 25">
            <a:extLst>
              <a:ext uri="{FF2B5EF4-FFF2-40B4-BE49-F238E27FC236}">
                <a16:creationId xmlns:a16="http://schemas.microsoft.com/office/drawing/2014/main" id="{5207CDED-F739-F854-1EB0-915CFB62CD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7187" y="1361008"/>
            <a:ext cx="1629215" cy="1248468"/>
          </a:xfrm>
          <a:prstGeom prst="rect">
            <a:avLst/>
          </a:prstGeom>
        </p:spPr>
      </p:pic>
      <p:pic>
        <p:nvPicPr>
          <p:cNvPr id="27" name="Billede 26">
            <a:extLst>
              <a:ext uri="{FF2B5EF4-FFF2-40B4-BE49-F238E27FC236}">
                <a16:creationId xmlns:a16="http://schemas.microsoft.com/office/drawing/2014/main" id="{689E76C2-686E-536B-4075-9A84B0E89D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5415" y="1148242"/>
            <a:ext cx="1629215" cy="1248468"/>
          </a:xfrm>
          <a:prstGeom prst="rect">
            <a:avLst/>
          </a:prstGeom>
        </p:spPr>
      </p:pic>
      <p:sp>
        <p:nvSpPr>
          <p:cNvPr id="28" name="Rektangel 27">
            <a:extLst>
              <a:ext uri="{FF2B5EF4-FFF2-40B4-BE49-F238E27FC236}">
                <a16:creationId xmlns:a16="http://schemas.microsoft.com/office/drawing/2014/main" id="{8941BA8C-C8A1-D318-F7F8-A2DED0E40264}"/>
              </a:ext>
            </a:extLst>
          </p:cNvPr>
          <p:cNvSpPr/>
          <p:nvPr/>
        </p:nvSpPr>
        <p:spPr>
          <a:xfrm>
            <a:off x="275012" y="2424984"/>
            <a:ext cx="2008129" cy="124846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 name="Tekstfelt 30">
            <a:extLst>
              <a:ext uri="{FF2B5EF4-FFF2-40B4-BE49-F238E27FC236}">
                <a16:creationId xmlns:a16="http://schemas.microsoft.com/office/drawing/2014/main" id="{50BB17A0-2D12-C81E-C8CA-6395A01F7BEA}"/>
              </a:ext>
            </a:extLst>
          </p:cNvPr>
          <p:cNvSpPr txBox="1"/>
          <p:nvPr/>
        </p:nvSpPr>
        <p:spPr>
          <a:xfrm>
            <a:off x="272913" y="2524482"/>
            <a:ext cx="2009268" cy="1015663"/>
          </a:xfrm>
          <a:prstGeom prst="rect">
            <a:avLst/>
          </a:prstGeom>
          <a:noFill/>
        </p:spPr>
        <p:txBody>
          <a:bodyPr wrap="square" lIns="91440" tIns="45720" rIns="91440" bIns="45720" anchor="t">
            <a:spAutoFit/>
          </a:bodyPr>
          <a:lstStyle/>
          <a:p>
            <a:r>
              <a:rPr lang="da-DK" sz="1200" b="1">
                <a:solidFill>
                  <a:schemeClr val="bg1"/>
                </a:solidFill>
                <a:latin typeface="Arial" panose="020B0604020202020204" pitchFamily="34" charset="0"/>
                <a:cs typeface="Arial" panose="020B0604020202020204" pitchFamily="34" charset="0"/>
              </a:rPr>
              <a:t>Borgermøde afholdt</a:t>
            </a:r>
          </a:p>
          <a:p>
            <a:r>
              <a:rPr lang="da-DK" sz="1200">
                <a:solidFill>
                  <a:schemeClr val="bg1"/>
                </a:solidFill>
                <a:latin typeface="Arial" panose="020B0604020202020204" pitchFamily="34" charset="0"/>
                <a:cs typeface="Arial" panose="020B0604020202020204" pitchFamily="34" charset="0"/>
              </a:rPr>
              <a:t>i høringsperiode den 7. februar.</a:t>
            </a:r>
          </a:p>
          <a:p>
            <a:r>
              <a:rPr lang="da-DK" sz="1200">
                <a:solidFill>
                  <a:schemeClr val="bg1"/>
                </a:solidFill>
                <a:latin typeface="Arial"/>
                <a:cs typeface="Arial"/>
              </a:rPr>
              <a:t>Over 1.600 høringssvar modtaget (tematiseres).</a:t>
            </a:r>
          </a:p>
        </p:txBody>
      </p:sp>
      <p:sp>
        <p:nvSpPr>
          <p:cNvPr id="32" name="Pil: højre 31">
            <a:extLst>
              <a:ext uri="{FF2B5EF4-FFF2-40B4-BE49-F238E27FC236}">
                <a16:creationId xmlns:a16="http://schemas.microsoft.com/office/drawing/2014/main" id="{EF67A60B-436D-0854-5497-49774BDC7525}"/>
              </a:ext>
            </a:extLst>
          </p:cNvPr>
          <p:cNvSpPr/>
          <p:nvPr/>
        </p:nvSpPr>
        <p:spPr>
          <a:xfrm>
            <a:off x="2283141" y="2856944"/>
            <a:ext cx="317943" cy="339640"/>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4" name="Billede 33">
            <a:extLst>
              <a:ext uri="{FF2B5EF4-FFF2-40B4-BE49-F238E27FC236}">
                <a16:creationId xmlns:a16="http://schemas.microsoft.com/office/drawing/2014/main" id="{BB904C31-FEB3-3E8A-FFD0-6DA8ED881F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2883" y="1524050"/>
            <a:ext cx="1443611" cy="1070787"/>
          </a:xfrm>
          <a:prstGeom prst="rect">
            <a:avLst/>
          </a:prstGeom>
        </p:spPr>
      </p:pic>
      <p:pic>
        <p:nvPicPr>
          <p:cNvPr id="36" name="Billede 35">
            <a:extLst>
              <a:ext uri="{FF2B5EF4-FFF2-40B4-BE49-F238E27FC236}">
                <a16:creationId xmlns:a16="http://schemas.microsoft.com/office/drawing/2014/main" id="{55B20905-E0AB-418D-2FFA-20038BE169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7297" y="1794411"/>
            <a:ext cx="1282294" cy="1010203"/>
          </a:xfrm>
          <a:prstGeom prst="rect">
            <a:avLst/>
          </a:prstGeom>
        </p:spPr>
      </p:pic>
      <p:pic>
        <p:nvPicPr>
          <p:cNvPr id="37" name="Billede 36">
            <a:extLst>
              <a:ext uri="{FF2B5EF4-FFF2-40B4-BE49-F238E27FC236}">
                <a16:creationId xmlns:a16="http://schemas.microsoft.com/office/drawing/2014/main" id="{EBCB3FE4-7B5B-5FFB-4D98-0D8FAA97D4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9918" y="1804230"/>
            <a:ext cx="1282294" cy="1010203"/>
          </a:xfrm>
          <a:prstGeom prst="rect">
            <a:avLst/>
          </a:prstGeom>
        </p:spPr>
      </p:pic>
      <p:sp>
        <p:nvSpPr>
          <p:cNvPr id="39" name="Tekstfelt 38">
            <a:extLst>
              <a:ext uri="{FF2B5EF4-FFF2-40B4-BE49-F238E27FC236}">
                <a16:creationId xmlns:a16="http://schemas.microsoft.com/office/drawing/2014/main" id="{541C3724-9EFF-FCC2-E737-0A8CB2531AA8}"/>
              </a:ext>
            </a:extLst>
          </p:cNvPr>
          <p:cNvSpPr txBox="1"/>
          <p:nvPr/>
        </p:nvSpPr>
        <p:spPr>
          <a:xfrm>
            <a:off x="5231986" y="4125509"/>
            <a:ext cx="2184065" cy="1384995"/>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da-DK" sz="1200"/>
              <a:t>Afholdt den 26. september.</a:t>
            </a:r>
            <a:br>
              <a:rPr lang="da-DK" sz="1200"/>
            </a:br>
            <a:endParaRPr lang="da-DK" sz="1200"/>
          </a:p>
          <a:p>
            <a:pPr marL="285750" indent="-285750">
              <a:buFont typeface="Arial" panose="020B0604020202020204" pitchFamily="34" charset="0"/>
              <a:buChar char="•"/>
            </a:pPr>
            <a:r>
              <a:rPr lang="da-DK" sz="1200"/>
              <a:t>Omkring 450 deltog fysisk og 92 i gennemsnit virtuelt.</a:t>
            </a:r>
            <a:br>
              <a:rPr lang="da-DK" sz="1200"/>
            </a:br>
            <a:endParaRPr lang="da-DK" sz="1200">
              <a:cs typeface="Calibri" panose="020F0502020204030204"/>
            </a:endParaRPr>
          </a:p>
          <a:p>
            <a:pPr marL="285750" indent="-285750">
              <a:buFont typeface="Arial" panose="020B0604020202020204" pitchFamily="34" charset="0"/>
              <a:buChar char="•"/>
            </a:pPr>
            <a:r>
              <a:rPr lang="da-DK" sz="1200"/>
              <a:t>Mulighed for spørgsmål, panel og dialog.</a:t>
            </a:r>
          </a:p>
        </p:txBody>
      </p:sp>
      <p:sp>
        <p:nvSpPr>
          <p:cNvPr id="40" name="Tekstfelt 39">
            <a:extLst>
              <a:ext uri="{FF2B5EF4-FFF2-40B4-BE49-F238E27FC236}">
                <a16:creationId xmlns:a16="http://schemas.microsoft.com/office/drawing/2014/main" id="{F7ABAC69-8918-A164-6002-277BF1B7A997}"/>
              </a:ext>
            </a:extLst>
          </p:cNvPr>
          <p:cNvSpPr txBox="1"/>
          <p:nvPr/>
        </p:nvSpPr>
        <p:spPr>
          <a:xfrm>
            <a:off x="9988885" y="4132945"/>
            <a:ext cx="2184065" cy="2862322"/>
          </a:xfrm>
          <a:prstGeom prst="rect">
            <a:avLst/>
          </a:prstGeom>
          <a:noFill/>
        </p:spPr>
        <p:txBody>
          <a:bodyPr wrap="square">
            <a:spAutoFit/>
          </a:bodyPr>
          <a:lstStyle/>
          <a:p>
            <a:pPr marL="285750" indent="-285750">
              <a:buFont typeface="Arial" panose="020B0604020202020204" pitchFamily="34" charset="0"/>
              <a:buChar char="•"/>
            </a:pPr>
            <a:r>
              <a:rPr lang="da-DK" sz="1200"/>
              <a:t>Afholdes den 7. november.</a:t>
            </a:r>
            <a:br>
              <a:rPr lang="da-DK" sz="1200"/>
            </a:br>
            <a:endParaRPr lang="da-DK" sz="1200"/>
          </a:p>
          <a:p>
            <a:pPr marL="285750" indent="-285750">
              <a:buFont typeface="Arial" panose="020B0604020202020204" pitchFamily="34" charset="0"/>
              <a:buChar char="•"/>
            </a:pPr>
            <a:r>
              <a:rPr lang="da-DK" sz="1200"/>
              <a:t>Der bliver plads til omkring 500 fysisk. </a:t>
            </a:r>
            <a:br>
              <a:rPr lang="da-DK" sz="1200"/>
            </a:br>
            <a:endParaRPr lang="da-DK" sz="1200"/>
          </a:p>
          <a:p>
            <a:pPr marL="285750" indent="-285750">
              <a:buFont typeface="Arial" panose="020B0604020202020204" pitchFamily="34" charset="0"/>
              <a:buChar char="•"/>
            </a:pPr>
            <a:r>
              <a:rPr lang="da-DK" sz="1200"/>
              <a:t>Mødet bliver live streamet.</a:t>
            </a:r>
            <a:br>
              <a:rPr lang="da-DK" sz="1200"/>
            </a:br>
            <a:endParaRPr lang="da-DK" sz="1200"/>
          </a:p>
          <a:p>
            <a:pPr marL="285750" indent="-285750">
              <a:buFont typeface="Arial" panose="020B0604020202020204" pitchFamily="34" charset="0"/>
              <a:buChar char="•"/>
            </a:pPr>
            <a:r>
              <a:rPr lang="da-DK" sz="1200"/>
              <a:t>Mulighed for spørgsmål, panel og dialog.</a:t>
            </a:r>
            <a:br>
              <a:rPr lang="da-DK" sz="1200"/>
            </a:br>
            <a:endParaRPr lang="da-DK" sz="1200"/>
          </a:p>
          <a:p>
            <a:r>
              <a:rPr lang="da-DK" sz="1200" i="1">
                <a:cs typeface="Arial" panose="020B0604020202020204" pitchFamily="34" charset="0"/>
              </a:rPr>
              <a:t>Indarbejder inputs og ændringer efter temamøder og 1. borgerkonference</a:t>
            </a:r>
          </a:p>
          <a:p>
            <a:pPr marL="285750" indent="-285750">
              <a:buFont typeface="Arial" panose="020B0604020202020204" pitchFamily="34" charset="0"/>
              <a:buChar char="•"/>
            </a:pPr>
            <a:endParaRPr lang="da-DK" sz="1200"/>
          </a:p>
          <a:p>
            <a:pPr marL="285750" indent="-285750">
              <a:buFont typeface="Arial" panose="020B0604020202020204" pitchFamily="34" charset="0"/>
              <a:buChar char="•"/>
            </a:pPr>
            <a:endParaRPr lang="da-DK" sz="1200"/>
          </a:p>
        </p:txBody>
      </p:sp>
      <p:sp>
        <p:nvSpPr>
          <p:cNvPr id="41" name="Rektangel 40">
            <a:extLst>
              <a:ext uri="{FF2B5EF4-FFF2-40B4-BE49-F238E27FC236}">
                <a16:creationId xmlns:a16="http://schemas.microsoft.com/office/drawing/2014/main" id="{0D1C07D6-0962-2199-14A9-01ACCD67C6FC}"/>
              </a:ext>
            </a:extLst>
          </p:cNvPr>
          <p:cNvSpPr/>
          <p:nvPr/>
        </p:nvSpPr>
        <p:spPr>
          <a:xfrm>
            <a:off x="5231986" y="4047219"/>
            <a:ext cx="2147605" cy="2517273"/>
          </a:xfrm>
          <a:prstGeom prst="rect">
            <a:avLst/>
          </a:prstGeom>
          <a:noFill/>
          <a:ln w="28575">
            <a:solidFill>
              <a:schemeClr val="accent2"/>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a-DK"/>
          </a:p>
        </p:txBody>
      </p:sp>
      <p:sp>
        <p:nvSpPr>
          <p:cNvPr id="42" name="Rektangel 41">
            <a:extLst>
              <a:ext uri="{FF2B5EF4-FFF2-40B4-BE49-F238E27FC236}">
                <a16:creationId xmlns:a16="http://schemas.microsoft.com/office/drawing/2014/main" id="{106D6B18-8709-B957-63AE-7EA2A67407EE}"/>
              </a:ext>
            </a:extLst>
          </p:cNvPr>
          <p:cNvSpPr/>
          <p:nvPr/>
        </p:nvSpPr>
        <p:spPr>
          <a:xfrm>
            <a:off x="10016106" y="4054410"/>
            <a:ext cx="2078199" cy="2570508"/>
          </a:xfrm>
          <a:prstGeom prst="rect">
            <a:avLst/>
          </a:prstGeom>
          <a:noFill/>
          <a:ln w="28575">
            <a:solidFill>
              <a:schemeClr val="accent2"/>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a-DK"/>
          </a:p>
        </p:txBody>
      </p:sp>
      <p:sp>
        <p:nvSpPr>
          <p:cNvPr id="3" name="Tankeboble: sky 2">
            <a:extLst>
              <a:ext uri="{FF2B5EF4-FFF2-40B4-BE49-F238E27FC236}">
                <a16:creationId xmlns:a16="http://schemas.microsoft.com/office/drawing/2014/main" id="{CCEBFF45-AB05-E37B-2C89-5846C1D618D8}"/>
              </a:ext>
            </a:extLst>
          </p:cNvPr>
          <p:cNvSpPr/>
          <p:nvPr/>
        </p:nvSpPr>
        <p:spPr>
          <a:xfrm>
            <a:off x="6356758" y="271662"/>
            <a:ext cx="2315362" cy="1248469"/>
          </a:xfrm>
          <a:prstGeom prst="cloudCallout">
            <a:avLst>
              <a:gd name="adj1" fmla="val -5075"/>
              <a:gd name="adj2" fmla="val 895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a:t>Alternativer, ex dry port, Grenå mv.</a:t>
            </a:r>
          </a:p>
        </p:txBody>
      </p:sp>
    </p:spTree>
    <p:extLst>
      <p:ext uri="{BB962C8B-B14F-4D97-AF65-F5344CB8AC3E}">
        <p14:creationId xmlns:p14="http://schemas.microsoft.com/office/powerpoint/2010/main" val="42390707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82740552-F26E-3D85-F083-0500E7A3173D}"/>
              </a:ext>
            </a:extLst>
          </p:cNvPr>
          <p:cNvSpPr txBox="1"/>
          <p:nvPr/>
        </p:nvSpPr>
        <p:spPr>
          <a:xfrm>
            <a:off x="262155" y="293507"/>
            <a:ext cx="11331429" cy="369332"/>
          </a:xfrm>
          <a:prstGeom prst="rect">
            <a:avLst/>
          </a:prstGeom>
          <a:noFill/>
        </p:spPr>
        <p:txBody>
          <a:bodyPr wrap="square">
            <a:spAutoFit/>
          </a:bodyPr>
          <a:lstStyle/>
          <a:p>
            <a:r>
              <a:rPr lang="da-DK" sz="1800" dirty="0">
                <a:latin typeface="Arial Black" panose="020B0A04020102020204" pitchFamily="34" charset="0"/>
                <a:cs typeface="Arial" panose="020B0604020202020204" pitchFamily="34" charset="0"/>
              </a:rPr>
              <a:t>PROCESSEN INKL. BORGERSPOR FREM MOD BYRÅDETS DRØFTELSE AF SAGEN</a:t>
            </a:r>
            <a:endParaRPr lang="da-DK" sz="4000" dirty="0">
              <a:latin typeface="Bebas Kai" panose="04050603020B02020204" pitchFamily="82" charset="0"/>
            </a:endParaRPr>
          </a:p>
        </p:txBody>
      </p:sp>
      <p:pic>
        <p:nvPicPr>
          <p:cNvPr id="2" name="Billede 1">
            <a:extLst>
              <a:ext uri="{FF2B5EF4-FFF2-40B4-BE49-F238E27FC236}">
                <a16:creationId xmlns:a16="http://schemas.microsoft.com/office/drawing/2014/main" id="{36FC14E2-E9FA-A88D-01A5-45368FE5D188}"/>
              </a:ext>
            </a:extLst>
          </p:cNvPr>
          <p:cNvPicPr>
            <a:picLocks noChangeAspect="1"/>
          </p:cNvPicPr>
          <p:nvPr/>
        </p:nvPicPr>
        <p:blipFill>
          <a:blip r:embed="rId2"/>
          <a:stretch>
            <a:fillRect/>
          </a:stretch>
        </p:blipFill>
        <p:spPr>
          <a:xfrm>
            <a:off x="755008" y="2176804"/>
            <a:ext cx="8111803" cy="4576819"/>
          </a:xfrm>
          <a:prstGeom prst="rect">
            <a:avLst/>
          </a:prstGeom>
        </p:spPr>
      </p:pic>
      <p:sp>
        <p:nvSpPr>
          <p:cNvPr id="4" name="Rektangel 3">
            <a:extLst>
              <a:ext uri="{FF2B5EF4-FFF2-40B4-BE49-F238E27FC236}">
                <a16:creationId xmlns:a16="http://schemas.microsoft.com/office/drawing/2014/main" id="{27BB2669-E783-57D0-D639-7F9E94F7123D}"/>
              </a:ext>
            </a:extLst>
          </p:cNvPr>
          <p:cNvSpPr/>
          <p:nvPr/>
        </p:nvSpPr>
        <p:spPr>
          <a:xfrm>
            <a:off x="4006790" y="1375577"/>
            <a:ext cx="1571890" cy="369333"/>
          </a:xfrm>
          <a:custGeom>
            <a:avLst/>
            <a:gdLst>
              <a:gd name="connsiteX0" fmla="*/ 0 w 1571890"/>
              <a:gd name="connsiteY0" fmla="*/ 0 h 369333"/>
              <a:gd name="connsiteX1" fmla="*/ 508244 w 1571890"/>
              <a:gd name="connsiteY1" fmla="*/ 0 h 369333"/>
              <a:gd name="connsiteX2" fmla="*/ 985051 w 1571890"/>
              <a:gd name="connsiteY2" fmla="*/ 0 h 369333"/>
              <a:gd name="connsiteX3" fmla="*/ 1571890 w 1571890"/>
              <a:gd name="connsiteY3" fmla="*/ 0 h 369333"/>
              <a:gd name="connsiteX4" fmla="*/ 1571890 w 1571890"/>
              <a:gd name="connsiteY4" fmla="*/ 369333 h 369333"/>
              <a:gd name="connsiteX5" fmla="*/ 1016489 w 1571890"/>
              <a:gd name="connsiteY5" fmla="*/ 369333 h 369333"/>
              <a:gd name="connsiteX6" fmla="*/ 492526 w 1571890"/>
              <a:gd name="connsiteY6" fmla="*/ 369333 h 369333"/>
              <a:gd name="connsiteX7" fmla="*/ 0 w 1571890"/>
              <a:gd name="connsiteY7" fmla="*/ 369333 h 369333"/>
              <a:gd name="connsiteX8" fmla="*/ 0 w 1571890"/>
              <a:gd name="connsiteY8" fmla="*/ 0 h 36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890" h="369333" fill="none" extrusionOk="0">
                <a:moveTo>
                  <a:pt x="0" y="0"/>
                </a:moveTo>
                <a:cubicBezTo>
                  <a:pt x="181166" y="-29451"/>
                  <a:pt x="306393" y="52823"/>
                  <a:pt x="508244" y="0"/>
                </a:cubicBezTo>
                <a:cubicBezTo>
                  <a:pt x="710095" y="-52823"/>
                  <a:pt x="788089" y="16396"/>
                  <a:pt x="985051" y="0"/>
                </a:cubicBezTo>
                <a:cubicBezTo>
                  <a:pt x="1182013" y="-16396"/>
                  <a:pt x="1280729" y="66793"/>
                  <a:pt x="1571890" y="0"/>
                </a:cubicBezTo>
                <a:cubicBezTo>
                  <a:pt x="1577625" y="156099"/>
                  <a:pt x="1554683" y="293367"/>
                  <a:pt x="1571890" y="369333"/>
                </a:cubicBezTo>
                <a:cubicBezTo>
                  <a:pt x="1321427" y="412176"/>
                  <a:pt x="1201887" y="310761"/>
                  <a:pt x="1016489" y="369333"/>
                </a:cubicBezTo>
                <a:cubicBezTo>
                  <a:pt x="831091" y="427905"/>
                  <a:pt x="728814" y="346837"/>
                  <a:pt x="492526" y="369333"/>
                </a:cubicBezTo>
                <a:cubicBezTo>
                  <a:pt x="256238" y="391829"/>
                  <a:pt x="244656" y="368746"/>
                  <a:pt x="0" y="369333"/>
                </a:cubicBezTo>
                <a:cubicBezTo>
                  <a:pt x="-28071" y="203598"/>
                  <a:pt x="23346" y="126696"/>
                  <a:pt x="0" y="0"/>
                </a:cubicBezTo>
                <a:close/>
              </a:path>
              <a:path w="1571890" h="369333" stroke="0" extrusionOk="0">
                <a:moveTo>
                  <a:pt x="0" y="0"/>
                </a:moveTo>
                <a:cubicBezTo>
                  <a:pt x="274784" y="-20836"/>
                  <a:pt x="348489" y="49788"/>
                  <a:pt x="555401" y="0"/>
                </a:cubicBezTo>
                <a:cubicBezTo>
                  <a:pt x="762313" y="-49788"/>
                  <a:pt x="828232" y="51965"/>
                  <a:pt x="1032208" y="0"/>
                </a:cubicBezTo>
                <a:cubicBezTo>
                  <a:pt x="1236184" y="-51965"/>
                  <a:pt x="1412158" y="31627"/>
                  <a:pt x="1571890" y="0"/>
                </a:cubicBezTo>
                <a:cubicBezTo>
                  <a:pt x="1590818" y="94025"/>
                  <a:pt x="1530320" y="294687"/>
                  <a:pt x="1571890" y="369333"/>
                </a:cubicBezTo>
                <a:cubicBezTo>
                  <a:pt x="1375847" y="377035"/>
                  <a:pt x="1290258" y="339847"/>
                  <a:pt x="1063646" y="369333"/>
                </a:cubicBezTo>
                <a:cubicBezTo>
                  <a:pt x="837034" y="398819"/>
                  <a:pt x="712777" y="337835"/>
                  <a:pt x="586839" y="369333"/>
                </a:cubicBezTo>
                <a:cubicBezTo>
                  <a:pt x="460901" y="400831"/>
                  <a:pt x="155530" y="361919"/>
                  <a:pt x="0" y="369333"/>
                </a:cubicBezTo>
                <a:cubicBezTo>
                  <a:pt x="-4666" y="258654"/>
                  <a:pt x="4094" y="183373"/>
                  <a:pt x="0" y="0"/>
                </a:cubicBezTo>
                <a:close/>
              </a:path>
            </a:pathLst>
          </a:custGeom>
          <a:ln>
            <a:prstDash val="dash"/>
            <a:extLst>
              <a:ext uri="{C807C97D-BFC1-408E-A445-0C87EB9F89A2}">
                <ask:lineSketchStyleProps xmlns:ask="http://schemas.microsoft.com/office/drawing/2018/sketchyshapes" sd="1546854078">
                  <a:prstGeom prst="rect">
                    <a:avLst/>
                  </a:prstGeom>
                  <ask:type>
                    <ask:lineSketchScribble/>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1000"/>
              <a:t>Repræsentativt udvalgte borgere i et borgerpanel</a:t>
            </a:r>
          </a:p>
        </p:txBody>
      </p:sp>
      <p:sp>
        <p:nvSpPr>
          <p:cNvPr id="29" name="Rektangel 28">
            <a:extLst>
              <a:ext uri="{FF2B5EF4-FFF2-40B4-BE49-F238E27FC236}">
                <a16:creationId xmlns:a16="http://schemas.microsoft.com/office/drawing/2014/main" id="{E7A5D0FF-8FAF-80D1-1002-2AF9B90E11AD}"/>
              </a:ext>
            </a:extLst>
          </p:cNvPr>
          <p:cNvSpPr/>
          <p:nvPr/>
        </p:nvSpPr>
        <p:spPr>
          <a:xfrm>
            <a:off x="6004767" y="1371732"/>
            <a:ext cx="2526835" cy="369333"/>
          </a:xfrm>
          <a:custGeom>
            <a:avLst/>
            <a:gdLst>
              <a:gd name="connsiteX0" fmla="*/ 0 w 2526835"/>
              <a:gd name="connsiteY0" fmla="*/ 0 h 369333"/>
              <a:gd name="connsiteX1" fmla="*/ 480099 w 2526835"/>
              <a:gd name="connsiteY1" fmla="*/ 0 h 369333"/>
              <a:gd name="connsiteX2" fmla="*/ 1010734 w 2526835"/>
              <a:gd name="connsiteY2" fmla="*/ 0 h 369333"/>
              <a:gd name="connsiteX3" fmla="*/ 1440296 w 2526835"/>
              <a:gd name="connsiteY3" fmla="*/ 0 h 369333"/>
              <a:gd name="connsiteX4" fmla="*/ 1895126 w 2526835"/>
              <a:gd name="connsiteY4" fmla="*/ 0 h 369333"/>
              <a:gd name="connsiteX5" fmla="*/ 2526835 w 2526835"/>
              <a:gd name="connsiteY5" fmla="*/ 0 h 369333"/>
              <a:gd name="connsiteX6" fmla="*/ 2526835 w 2526835"/>
              <a:gd name="connsiteY6" fmla="*/ 369333 h 369333"/>
              <a:gd name="connsiteX7" fmla="*/ 1996200 w 2526835"/>
              <a:gd name="connsiteY7" fmla="*/ 369333 h 369333"/>
              <a:gd name="connsiteX8" fmla="*/ 1541369 w 2526835"/>
              <a:gd name="connsiteY8" fmla="*/ 369333 h 369333"/>
              <a:gd name="connsiteX9" fmla="*/ 1010734 w 2526835"/>
              <a:gd name="connsiteY9" fmla="*/ 369333 h 369333"/>
              <a:gd name="connsiteX10" fmla="*/ 530635 w 2526835"/>
              <a:gd name="connsiteY10" fmla="*/ 369333 h 369333"/>
              <a:gd name="connsiteX11" fmla="*/ 0 w 2526835"/>
              <a:gd name="connsiteY11" fmla="*/ 369333 h 369333"/>
              <a:gd name="connsiteX12" fmla="*/ 0 w 2526835"/>
              <a:gd name="connsiteY12" fmla="*/ 0 h 36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26835" h="369333" fill="none" extrusionOk="0">
                <a:moveTo>
                  <a:pt x="0" y="0"/>
                </a:moveTo>
                <a:cubicBezTo>
                  <a:pt x="184848" y="-47076"/>
                  <a:pt x="361971" y="10192"/>
                  <a:pt x="480099" y="0"/>
                </a:cubicBezTo>
                <a:cubicBezTo>
                  <a:pt x="598227" y="-10192"/>
                  <a:pt x="782469" y="48419"/>
                  <a:pt x="1010734" y="0"/>
                </a:cubicBezTo>
                <a:cubicBezTo>
                  <a:pt x="1239000" y="-48419"/>
                  <a:pt x="1311067" y="16591"/>
                  <a:pt x="1440296" y="0"/>
                </a:cubicBezTo>
                <a:cubicBezTo>
                  <a:pt x="1569525" y="-16591"/>
                  <a:pt x="1772416" y="8870"/>
                  <a:pt x="1895126" y="0"/>
                </a:cubicBezTo>
                <a:cubicBezTo>
                  <a:pt x="2017836" y="-8870"/>
                  <a:pt x="2271567" y="46584"/>
                  <a:pt x="2526835" y="0"/>
                </a:cubicBezTo>
                <a:cubicBezTo>
                  <a:pt x="2538093" y="137917"/>
                  <a:pt x="2498591" y="291372"/>
                  <a:pt x="2526835" y="369333"/>
                </a:cubicBezTo>
                <a:cubicBezTo>
                  <a:pt x="2356103" y="423595"/>
                  <a:pt x="2218744" y="332141"/>
                  <a:pt x="1996200" y="369333"/>
                </a:cubicBezTo>
                <a:cubicBezTo>
                  <a:pt x="1773656" y="406525"/>
                  <a:pt x="1738245" y="337291"/>
                  <a:pt x="1541369" y="369333"/>
                </a:cubicBezTo>
                <a:cubicBezTo>
                  <a:pt x="1344493" y="401375"/>
                  <a:pt x="1140075" y="306942"/>
                  <a:pt x="1010734" y="369333"/>
                </a:cubicBezTo>
                <a:cubicBezTo>
                  <a:pt x="881393" y="431724"/>
                  <a:pt x="731975" y="364961"/>
                  <a:pt x="530635" y="369333"/>
                </a:cubicBezTo>
                <a:cubicBezTo>
                  <a:pt x="329295" y="373705"/>
                  <a:pt x="178678" y="337372"/>
                  <a:pt x="0" y="369333"/>
                </a:cubicBezTo>
                <a:cubicBezTo>
                  <a:pt x="-20694" y="238520"/>
                  <a:pt x="24393" y="75096"/>
                  <a:pt x="0" y="0"/>
                </a:cubicBezTo>
                <a:close/>
              </a:path>
              <a:path w="2526835" h="369333" stroke="0" extrusionOk="0">
                <a:moveTo>
                  <a:pt x="0" y="0"/>
                </a:moveTo>
                <a:cubicBezTo>
                  <a:pt x="191948" y="-30044"/>
                  <a:pt x="331319" y="28876"/>
                  <a:pt x="505367" y="0"/>
                </a:cubicBezTo>
                <a:cubicBezTo>
                  <a:pt x="679415" y="-28876"/>
                  <a:pt x="827400" y="37250"/>
                  <a:pt x="1010734" y="0"/>
                </a:cubicBezTo>
                <a:cubicBezTo>
                  <a:pt x="1194068" y="-37250"/>
                  <a:pt x="1257237" y="49186"/>
                  <a:pt x="1440296" y="0"/>
                </a:cubicBezTo>
                <a:cubicBezTo>
                  <a:pt x="1623355" y="-49186"/>
                  <a:pt x="1790043" y="55761"/>
                  <a:pt x="1920395" y="0"/>
                </a:cubicBezTo>
                <a:cubicBezTo>
                  <a:pt x="2050747" y="-55761"/>
                  <a:pt x="2341887" y="58739"/>
                  <a:pt x="2526835" y="0"/>
                </a:cubicBezTo>
                <a:cubicBezTo>
                  <a:pt x="2543634" y="166360"/>
                  <a:pt x="2522778" y="263438"/>
                  <a:pt x="2526835" y="369333"/>
                </a:cubicBezTo>
                <a:cubicBezTo>
                  <a:pt x="2298183" y="388982"/>
                  <a:pt x="2146501" y="321688"/>
                  <a:pt x="2046736" y="369333"/>
                </a:cubicBezTo>
                <a:cubicBezTo>
                  <a:pt x="1946971" y="416978"/>
                  <a:pt x="1658382" y="306326"/>
                  <a:pt x="1516101" y="369333"/>
                </a:cubicBezTo>
                <a:cubicBezTo>
                  <a:pt x="1373820" y="432340"/>
                  <a:pt x="1159430" y="313859"/>
                  <a:pt x="1036002" y="369333"/>
                </a:cubicBezTo>
                <a:cubicBezTo>
                  <a:pt x="912574" y="424807"/>
                  <a:pt x="663501" y="336893"/>
                  <a:pt x="505367" y="369333"/>
                </a:cubicBezTo>
                <a:cubicBezTo>
                  <a:pt x="347234" y="401773"/>
                  <a:pt x="201367" y="310203"/>
                  <a:pt x="0" y="369333"/>
                </a:cubicBezTo>
                <a:cubicBezTo>
                  <a:pt x="-6029" y="260365"/>
                  <a:pt x="11363" y="158038"/>
                  <a:pt x="0" y="0"/>
                </a:cubicBezTo>
                <a:close/>
              </a:path>
            </a:pathLst>
          </a:custGeom>
          <a:ln>
            <a:prstDash val="dash"/>
            <a:extLst>
              <a:ext uri="{C807C97D-BFC1-408E-A445-0C87EB9F89A2}">
                <ask:lineSketchStyleProps xmlns:ask="http://schemas.microsoft.com/office/drawing/2018/sketchyshapes" sd="3366422073">
                  <a:prstGeom prst="rect">
                    <a:avLst/>
                  </a:prstGeom>
                  <ask:type>
                    <ask:lineSketchScribble/>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da-DK" sz="1000"/>
              <a:t>Vidensopbygning og dialog</a:t>
            </a:r>
          </a:p>
        </p:txBody>
      </p:sp>
      <p:sp>
        <p:nvSpPr>
          <p:cNvPr id="30" name="Rektangel 29">
            <a:extLst>
              <a:ext uri="{FF2B5EF4-FFF2-40B4-BE49-F238E27FC236}">
                <a16:creationId xmlns:a16="http://schemas.microsoft.com/office/drawing/2014/main" id="{F7917483-8883-DD17-91A9-98BEC829B007}"/>
              </a:ext>
            </a:extLst>
          </p:cNvPr>
          <p:cNvSpPr/>
          <p:nvPr/>
        </p:nvSpPr>
        <p:spPr>
          <a:xfrm>
            <a:off x="9071297" y="1371731"/>
            <a:ext cx="1571891" cy="369333"/>
          </a:xfrm>
          <a:custGeom>
            <a:avLst/>
            <a:gdLst>
              <a:gd name="connsiteX0" fmla="*/ 0 w 1571891"/>
              <a:gd name="connsiteY0" fmla="*/ 0 h 369333"/>
              <a:gd name="connsiteX1" fmla="*/ 476807 w 1571891"/>
              <a:gd name="connsiteY1" fmla="*/ 0 h 369333"/>
              <a:gd name="connsiteX2" fmla="*/ 985052 w 1571891"/>
              <a:gd name="connsiteY2" fmla="*/ 0 h 369333"/>
              <a:gd name="connsiteX3" fmla="*/ 1571891 w 1571891"/>
              <a:gd name="connsiteY3" fmla="*/ 0 h 369333"/>
              <a:gd name="connsiteX4" fmla="*/ 1571891 w 1571891"/>
              <a:gd name="connsiteY4" fmla="*/ 369333 h 369333"/>
              <a:gd name="connsiteX5" fmla="*/ 1095084 w 1571891"/>
              <a:gd name="connsiteY5" fmla="*/ 369333 h 369333"/>
              <a:gd name="connsiteX6" fmla="*/ 571120 w 1571891"/>
              <a:gd name="connsiteY6" fmla="*/ 369333 h 369333"/>
              <a:gd name="connsiteX7" fmla="*/ 0 w 1571891"/>
              <a:gd name="connsiteY7" fmla="*/ 369333 h 369333"/>
              <a:gd name="connsiteX8" fmla="*/ 0 w 1571891"/>
              <a:gd name="connsiteY8" fmla="*/ 0 h 36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891" h="369333" fill="none" extrusionOk="0">
                <a:moveTo>
                  <a:pt x="0" y="0"/>
                </a:moveTo>
                <a:cubicBezTo>
                  <a:pt x="189448" y="-42440"/>
                  <a:pt x="251214" y="20325"/>
                  <a:pt x="476807" y="0"/>
                </a:cubicBezTo>
                <a:cubicBezTo>
                  <a:pt x="702400" y="-20325"/>
                  <a:pt x="839228" y="55838"/>
                  <a:pt x="985052" y="0"/>
                </a:cubicBezTo>
                <a:cubicBezTo>
                  <a:pt x="1130876" y="-55838"/>
                  <a:pt x="1345953" y="37188"/>
                  <a:pt x="1571891" y="0"/>
                </a:cubicBezTo>
                <a:cubicBezTo>
                  <a:pt x="1591611" y="113702"/>
                  <a:pt x="1554472" y="267691"/>
                  <a:pt x="1571891" y="369333"/>
                </a:cubicBezTo>
                <a:cubicBezTo>
                  <a:pt x="1443355" y="394491"/>
                  <a:pt x="1322671" y="354512"/>
                  <a:pt x="1095084" y="369333"/>
                </a:cubicBezTo>
                <a:cubicBezTo>
                  <a:pt x="867497" y="384154"/>
                  <a:pt x="761728" y="363755"/>
                  <a:pt x="571120" y="369333"/>
                </a:cubicBezTo>
                <a:cubicBezTo>
                  <a:pt x="380512" y="374911"/>
                  <a:pt x="234680" y="351504"/>
                  <a:pt x="0" y="369333"/>
                </a:cubicBezTo>
                <a:cubicBezTo>
                  <a:pt x="-13404" y="243607"/>
                  <a:pt x="31064" y="119375"/>
                  <a:pt x="0" y="0"/>
                </a:cubicBezTo>
                <a:close/>
              </a:path>
              <a:path w="1571891" h="369333" stroke="0" extrusionOk="0">
                <a:moveTo>
                  <a:pt x="0" y="0"/>
                </a:moveTo>
                <a:cubicBezTo>
                  <a:pt x="113727" y="-48652"/>
                  <a:pt x="397056" y="29736"/>
                  <a:pt x="539683" y="0"/>
                </a:cubicBezTo>
                <a:cubicBezTo>
                  <a:pt x="682310" y="-29736"/>
                  <a:pt x="897480" y="13228"/>
                  <a:pt x="1079365" y="0"/>
                </a:cubicBezTo>
                <a:cubicBezTo>
                  <a:pt x="1261250" y="-13228"/>
                  <a:pt x="1408056" y="28456"/>
                  <a:pt x="1571891" y="0"/>
                </a:cubicBezTo>
                <a:cubicBezTo>
                  <a:pt x="1612235" y="161811"/>
                  <a:pt x="1566154" y="266222"/>
                  <a:pt x="1571891" y="369333"/>
                </a:cubicBezTo>
                <a:cubicBezTo>
                  <a:pt x="1462993" y="372550"/>
                  <a:pt x="1250828" y="339169"/>
                  <a:pt x="1063646" y="369333"/>
                </a:cubicBezTo>
                <a:cubicBezTo>
                  <a:pt x="876464" y="399497"/>
                  <a:pt x="708188" y="351220"/>
                  <a:pt x="586839" y="369333"/>
                </a:cubicBezTo>
                <a:cubicBezTo>
                  <a:pt x="465490" y="387446"/>
                  <a:pt x="243291" y="353744"/>
                  <a:pt x="0" y="369333"/>
                </a:cubicBezTo>
                <a:cubicBezTo>
                  <a:pt x="-39272" y="282805"/>
                  <a:pt x="31822" y="113949"/>
                  <a:pt x="0" y="0"/>
                </a:cubicBezTo>
                <a:close/>
              </a:path>
            </a:pathLst>
          </a:custGeom>
          <a:ln>
            <a:prstDash val="dash"/>
            <a:extLst>
              <a:ext uri="{C807C97D-BFC1-408E-A445-0C87EB9F89A2}">
                <ask:lineSketchStyleProps xmlns:ask="http://schemas.microsoft.com/office/drawing/2018/sketchyshapes" sd="3550078773">
                  <a:prstGeom prst="rect">
                    <a:avLst/>
                  </a:prstGeom>
                  <ask:type>
                    <ask:lineSketchScribble/>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1000"/>
              <a:t>Borgerpanelet mødes</a:t>
            </a:r>
            <a:br>
              <a:rPr lang="da-DK" sz="1000"/>
            </a:br>
            <a:r>
              <a:rPr lang="da-DK" sz="1000"/>
              <a:t> med Byrådet</a:t>
            </a:r>
          </a:p>
        </p:txBody>
      </p:sp>
      <p:sp>
        <p:nvSpPr>
          <p:cNvPr id="15" name="Rektangel: afrundede hjørner diagonalt 14">
            <a:extLst>
              <a:ext uri="{FF2B5EF4-FFF2-40B4-BE49-F238E27FC236}">
                <a16:creationId xmlns:a16="http://schemas.microsoft.com/office/drawing/2014/main" id="{1C486EE3-921D-7BB5-4A3F-8227EF15FAE6}"/>
              </a:ext>
            </a:extLst>
          </p:cNvPr>
          <p:cNvSpPr/>
          <p:nvPr/>
        </p:nvSpPr>
        <p:spPr>
          <a:xfrm>
            <a:off x="11157356" y="3429000"/>
            <a:ext cx="805780" cy="1036213"/>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1000"/>
              <a:t>Byrådsbehandling af indstilling</a:t>
            </a:r>
          </a:p>
        </p:txBody>
      </p:sp>
      <p:sp>
        <p:nvSpPr>
          <p:cNvPr id="16" name="Rektangel 15">
            <a:extLst>
              <a:ext uri="{FF2B5EF4-FFF2-40B4-BE49-F238E27FC236}">
                <a16:creationId xmlns:a16="http://schemas.microsoft.com/office/drawing/2014/main" id="{2153BD92-341A-C59F-02BE-083DD2C4730A}"/>
              </a:ext>
            </a:extLst>
          </p:cNvPr>
          <p:cNvSpPr/>
          <p:nvPr/>
        </p:nvSpPr>
        <p:spPr>
          <a:xfrm>
            <a:off x="9071297" y="3758268"/>
            <a:ext cx="1367405" cy="536895"/>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da-DK" sz="900"/>
              <a:t>Færdiggørelse af myndighedsarbejdet</a:t>
            </a:r>
          </a:p>
        </p:txBody>
      </p:sp>
      <p:sp>
        <p:nvSpPr>
          <p:cNvPr id="17" name="Pil: højre 16">
            <a:extLst>
              <a:ext uri="{FF2B5EF4-FFF2-40B4-BE49-F238E27FC236}">
                <a16:creationId xmlns:a16="http://schemas.microsoft.com/office/drawing/2014/main" id="{80078E50-2B7B-BD6A-3DFA-72D3DFCC9085}"/>
              </a:ext>
            </a:extLst>
          </p:cNvPr>
          <p:cNvSpPr/>
          <p:nvPr/>
        </p:nvSpPr>
        <p:spPr>
          <a:xfrm>
            <a:off x="8647299" y="3942826"/>
            <a:ext cx="312144" cy="201335"/>
          </a:xfrm>
          <a:prstGeom prst="right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a-DK"/>
          </a:p>
        </p:txBody>
      </p:sp>
      <p:sp>
        <p:nvSpPr>
          <p:cNvPr id="35" name="Pil: højre 34">
            <a:extLst>
              <a:ext uri="{FF2B5EF4-FFF2-40B4-BE49-F238E27FC236}">
                <a16:creationId xmlns:a16="http://schemas.microsoft.com/office/drawing/2014/main" id="{818D0431-732A-ECBD-1450-7EFB780C5BE9}"/>
              </a:ext>
            </a:extLst>
          </p:cNvPr>
          <p:cNvSpPr/>
          <p:nvPr/>
        </p:nvSpPr>
        <p:spPr>
          <a:xfrm>
            <a:off x="8645377" y="1455729"/>
            <a:ext cx="312144" cy="201335"/>
          </a:xfrm>
          <a:prstGeom prst="rightArrow">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a-DK"/>
          </a:p>
        </p:txBody>
      </p:sp>
      <p:sp>
        <p:nvSpPr>
          <p:cNvPr id="38" name="Pil: højre 37">
            <a:extLst>
              <a:ext uri="{FF2B5EF4-FFF2-40B4-BE49-F238E27FC236}">
                <a16:creationId xmlns:a16="http://schemas.microsoft.com/office/drawing/2014/main" id="{3C6DB94A-DF9F-1EAC-68F5-EB226F28AEDE}"/>
              </a:ext>
            </a:extLst>
          </p:cNvPr>
          <p:cNvSpPr/>
          <p:nvPr/>
        </p:nvSpPr>
        <p:spPr>
          <a:xfrm>
            <a:off x="5615725" y="1455728"/>
            <a:ext cx="312144" cy="201335"/>
          </a:xfrm>
          <a:prstGeom prst="rightArrow">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a-DK"/>
          </a:p>
        </p:txBody>
      </p:sp>
      <p:sp>
        <p:nvSpPr>
          <p:cNvPr id="43" name="Pil: højre 42">
            <a:extLst>
              <a:ext uri="{FF2B5EF4-FFF2-40B4-BE49-F238E27FC236}">
                <a16:creationId xmlns:a16="http://schemas.microsoft.com/office/drawing/2014/main" id="{15CC41F4-41A3-1EF4-1A82-C258D4C326CB}"/>
              </a:ext>
            </a:extLst>
          </p:cNvPr>
          <p:cNvSpPr/>
          <p:nvPr/>
        </p:nvSpPr>
        <p:spPr>
          <a:xfrm rot="3471731">
            <a:off x="10225536" y="2470833"/>
            <a:ext cx="1621757" cy="297168"/>
          </a:xfrm>
          <a:prstGeom prst="rightArrow">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a-DK"/>
          </a:p>
        </p:txBody>
      </p:sp>
      <p:sp>
        <p:nvSpPr>
          <p:cNvPr id="44" name="Pil: højre 43">
            <a:extLst>
              <a:ext uri="{FF2B5EF4-FFF2-40B4-BE49-F238E27FC236}">
                <a16:creationId xmlns:a16="http://schemas.microsoft.com/office/drawing/2014/main" id="{0BC2B7CE-740E-FFE1-13A9-A1AA9E5AF667}"/>
              </a:ext>
            </a:extLst>
          </p:cNvPr>
          <p:cNvSpPr/>
          <p:nvPr/>
        </p:nvSpPr>
        <p:spPr>
          <a:xfrm>
            <a:off x="10479244" y="3926047"/>
            <a:ext cx="611002" cy="218114"/>
          </a:xfrm>
          <a:prstGeom prst="rightArrow">
            <a:avLst/>
          </a:prstGeom>
          <a:solidFill>
            <a:schemeClr val="accent6">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254946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6D9C3DFC-31ED-1349-BDF8-F7F87201C2EC}"/>
              </a:ext>
            </a:extLst>
          </p:cNvPr>
          <p:cNvSpPr txBox="1"/>
          <p:nvPr/>
        </p:nvSpPr>
        <p:spPr>
          <a:xfrm>
            <a:off x="549225" y="281293"/>
            <a:ext cx="8455769" cy="707886"/>
          </a:xfrm>
          <a:prstGeom prst="rect">
            <a:avLst/>
          </a:prstGeom>
          <a:noFill/>
        </p:spPr>
        <p:txBody>
          <a:bodyPr wrap="square" rtlCol="0">
            <a:spAutoFit/>
          </a:bodyPr>
          <a:lstStyle/>
          <a:p>
            <a:r>
              <a:rPr lang="da-DK" sz="2000">
                <a:latin typeface="Arial Black" panose="020B0A04020102020204" pitchFamily="34" charset="0"/>
                <a:cs typeface="Arial" panose="020B0604020202020204" pitchFamily="34" charset="0"/>
              </a:rPr>
              <a:t>NY VIDEN, ALTERNATIVER OG MYNDIGHEDSPROCES</a:t>
            </a:r>
            <a:endParaRPr lang="da-DK" sz="4400">
              <a:latin typeface="Bebas Kai" panose="04050603020B02020204" pitchFamily="82" charset="0"/>
            </a:endParaRPr>
          </a:p>
          <a:p>
            <a:endParaRPr lang="da-DK" sz="2000">
              <a:latin typeface="Arial Black" panose="020B0A04020102020204" pitchFamily="34" charset="0"/>
              <a:cs typeface="Arial" panose="020B0604020202020204" pitchFamily="34" charset="0"/>
            </a:endParaRPr>
          </a:p>
        </p:txBody>
      </p:sp>
      <p:cxnSp>
        <p:nvCxnSpPr>
          <p:cNvPr id="6" name="Lige forbindelse 5">
            <a:extLst>
              <a:ext uri="{FF2B5EF4-FFF2-40B4-BE49-F238E27FC236}">
                <a16:creationId xmlns:a16="http://schemas.microsoft.com/office/drawing/2014/main" id="{D2143B5E-EED7-134A-9DC1-FFAC488882B2}"/>
              </a:ext>
            </a:extLst>
          </p:cNvPr>
          <p:cNvCxnSpPr>
            <a:cxnSpLocks/>
          </p:cNvCxnSpPr>
          <p:nvPr/>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C6602198-56A1-EF4C-A7C8-CB12D6B70419}"/>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pic>
        <p:nvPicPr>
          <p:cNvPr id="39" name="Billede 38">
            <a:extLst>
              <a:ext uri="{FF2B5EF4-FFF2-40B4-BE49-F238E27FC236}">
                <a16:creationId xmlns:a16="http://schemas.microsoft.com/office/drawing/2014/main" id="{35570679-416A-41A2-B9FA-F4D042E279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5513" y="163907"/>
            <a:ext cx="2820998" cy="2222406"/>
          </a:xfrm>
          <a:prstGeom prst="rect">
            <a:avLst/>
          </a:prstGeom>
        </p:spPr>
      </p:pic>
      <p:pic>
        <p:nvPicPr>
          <p:cNvPr id="5" name="Billede 4">
            <a:extLst>
              <a:ext uri="{FF2B5EF4-FFF2-40B4-BE49-F238E27FC236}">
                <a16:creationId xmlns:a16="http://schemas.microsoft.com/office/drawing/2014/main" id="{3D162EED-0253-0072-A58D-22C2732E2A90}"/>
              </a:ext>
            </a:extLst>
          </p:cNvPr>
          <p:cNvPicPr>
            <a:picLocks noChangeAspect="1"/>
          </p:cNvPicPr>
          <p:nvPr/>
        </p:nvPicPr>
        <p:blipFill>
          <a:blip r:embed="rId4"/>
          <a:stretch>
            <a:fillRect/>
          </a:stretch>
        </p:blipFill>
        <p:spPr>
          <a:xfrm>
            <a:off x="6091779" y="2215978"/>
            <a:ext cx="5650435" cy="3162846"/>
          </a:xfrm>
          <a:prstGeom prst="rect">
            <a:avLst/>
          </a:prstGeom>
        </p:spPr>
      </p:pic>
      <p:sp>
        <p:nvSpPr>
          <p:cNvPr id="8" name="Højre klammeparentes 7">
            <a:extLst>
              <a:ext uri="{FF2B5EF4-FFF2-40B4-BE49-F238E27FC236}">
                <a16:creationId xmlns:a16="http://schemas.microsoft.com/office/drawing/2014/main" id="{D0C63E97-AD09-03C5-2439-F49B151D2048}"/>
              </a:ext>
            </a:extLst>
          </p:cNvPr>
          <p:cNvSpPr/>
          <p:nvPr/>
        </p:nvSpPr>
        <p:spPr>
          <a:xfrm>
            <a:off x="5012574" y="1599701"/>
            <a:ext cx="733884" cy="435646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da-DK"/>
          </a:p>
        </p:txBody>
      </p:sp>
      <p:sp>
        <p:nvSpPr>
          <p:cNvPr id="9" name="Tekstfelt 8">
            <a:extLst>
              <a:ext uri="{FF2B5EF4-FFF2-40B4-BE49-F238E27FC236}">
                <a16:creationId xmlns:a16="http://schemas.microsoft.com/office/drawing/2014/main" id="{B985B85D-2E20-5CC7-04F5-917D54D7B0FC}"/>
              </a:ext>
            </a:extLst>
          </p:cNvPr>
          <p:cNvSpPr txBox="1"/>
          <p:nvPr/>
        </p:nvSpPr>
        <p:spPr>
          <a:xfrm>
            <a:off x="641590" y="1782433"/>
            <a:ext cx="4253219" cy="4031873"/>
          </a:xfrm>
          <a:prstGeom prst="rect">
            <a:avLst/>
          </a:prstGeom>
          <a:noFill/>
        </p:spPr>
        <p:txBody>
          <a:bodyPr wrap="square" rtlCol="0">
            <a:spAutoFit/>
          </a:bodyPr>
          <a:lstStyle/>
          <a:p>
            <a:pPr marL="285750" indent="-285750">
              <a:buFont typeface="Arial" panose="020B0604020202020204" pitchFamily="34" charset="0"/>
              <a:buChar char="•"/>
            </a:pPr>
            <a:r>
              <a:rPr lang="da-DK" sz="1600" dirty="0"/>
              <a:t>Myndighedsbehandlingen tager sit afsæt i ansøgning fra havnen i 2018.</a:t>
            </a:r>
            <a:br>
              <a:rPr lang="da-DK" sz="1600" dirty="0"/>
            </a:br>
            <a:endParaRPr lang="da-DK" sz="1600" dirty="0"/>
          </a:p>
          <a:p>
            <a:pPr marL="285750" indent="-285750">
              <a:buFont typeface="Arial" panose="020B0604020202020204" pitchFamily="34" charset="0"/>
              <a:buChar char="•"/>
            </a:pPr>
            <a:r>
              <a:rPr lang="da-DK" sz="1600" dirty="0"/>
              <a:t>Behovsvurdering i sammenhæng med konsekvenser for miljø, klima, visuel påvirkning mv. og danner grundlag for </a:t>
            </a:r>
            <a:r>
              <a:rPr lang="da-DK" sz="1600" dirty="0" err="1"/>
              <a:t>MTM’s</a:t>
            </a:r>
            <a:r>
              <a:rPr lang="da-DK" sz="1600" dirty="0"/>
              <a:t> anbefalinger til byrådet.</a:t>
            </a:r>
          </a:p>
          <a:p>
            <a:pPr marL="285750" indent="-285750">
              <a:buFont typeface="Arial" panose="020B0604020202020204" pitchFamily="34" charset="0"/>
              <a:buChar char="•"/>
            </a:pPr>
            <a:endParaRPr lang="da-DK" sz="1600" dirty="0"/>
          </a:p>
          <a:p>
            <a:pPr marL="285750" indent="-285750">
              <a:buFont typeface="Arial" panose="020B0604020202020204" pitchFamily="34" charset="0"/>
              <a:buChar char="•"/>
            </a:pPr>
            <a:r>
              <a:rPr lang="da-DK" sz="1600" dirty="0"/>
              <a:t>Eventuelle justeringer i ansøgningen fra havnen kan medtages i den endelige indstilling til byrådet.</a:t>
            </a:r>
          </a:p>
          <a:p>
            <a:pPr marL="285750" indent="-285750">
              <a:buFont typeface="Arial" panose="020B0604020202020204" pitchFamily="34" charset="0"/>
              <a:buChar char="•"/>
            </a:pPr>
            <a:endParaRPr lang="da-DK" sz="1600" dirty="0"/>
          </a:p>
          <a:p>
            <a:pPr marL="285750" indent="-285750">
              <a:buFont typeface="Arial" panose="020B0604020202020204" pitchFamily="34" charset="0"/>
              <a:buChar char="•"/>
            </a:pPr>
            <a:r>
              <a:rPr lang="da-DK" sz="1600" dirty="0"/>
              <a:t>Alternativer som ligger udenfor det fysiske område myndighedsbehandlingen vedrører kræver genstart af processen – også for de statslige myndigheder</a:t>
            </a:r>
          </a:p>
        </p:txBody>
      </p:sp>
      <p:sp>
        <p:nvSpPr>
          <p:cNvPr id="3" name="Tekstfelt 2">
            <a:extLst>
              <a:ext uri="{FF2B5EF4-FFF2-40B4-BE49-F238E27FC236}">
                <a16:creationId xmlns:a16="http://schemas.microsoft.com/office/drawing/2014/main" id="{B0B32521-C909-30F6-AD53-A79E69048C30}"/>
              </a:ext>
            </a:extLst>
          </p:cNvPr>
          <p:cNvSpPr txBox="1"/>
          <p:nvPr/>
        </p:nvSpPr>
        <p:spPr>
          <a:xfrm>
            <a:off x="2018801" y="5619571"/>
            <a:ext cx="8853486" cy="1077218"/>
          </a:xfrm>
          <a:prstGeom prst="rect">
            <a:avLst/>
          </a:prstGeom>
          <a:noFill/>
        </p:spPr>
        <p:txBody>
          <a:bodyPr wrap="square">
            <a:spAutoFit/>
          </a:bodyPr>
          <a:lstStyle/>
          <a:p>
            <a:pPr marL="285750" indent="-285750">
              <a:buFont typeface="Arial" panose="020B0604020202020204" pitchFamily="34" charset="0"/>
              <a:buChar char="•"/>
            </a:pPr>
            <a:endParaRPr lang="da-DK" sz="1600" dirty="0">
              <a:cs typeface="Arial" panose="020B0604020202020204" pitchFamily="34" charset="0"/>
            </a:endParaRPr>
          </a:p>
          <a:p>
            <a:pPr marL="285750" indent="-285750">
              <a:buFont typeface="Arial" panose="020B0604020202020204" pitchFamily="34" charset="0"/>
              <a:buChar char="•"/>
            </a:pPr>
            <a:r>
              <a:rPr lang="da-DK" sz="1600" dirty="0">
                <a:cs typeface="Arial" panose="020B0604020202020204" pitchFamily="34" charset="0"/>
              </a:rPr>
              <a:t>Der er oprettet en hjemmeside for havneudvidelsen, hvor borgerne kan finde formål, dagsorden, deltagerliste, information om afvikling af temamødet og opsamling fra hvert temamøde. Link til hjemmeside </a:t>
            </a:r>
            <a:r>
              <a:rPr lang="da-DK" sz="1600" dirty="0">
                <a:hlinkClick r:id="rId5"/>
              </a:rPr>
              <a:t>Udvidelse af Aarhus Havn</a:t>
            </a:r>
            <a:endParaRPr lang="da-DK" sz="1600" dirty="0"/>
          </a:p>
        </p:txBody>
      </p:sp>
    </p:spTree>
    <p:extLst>
      <p:ext uri="{BB962C8B-B14F-4D97-AF65-F5344CB8AC3E}">
        <p14:creationId xmlns:p14="http://schemas.microsoft.com/office/powerpoint/2010/main" val="2911331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ankeboble: sky 25">
            <a:extLst>
              <a:ext uri="{FF2B5EF4-FFF2-40B4-BE49-F238E27FC236}">
                <a16:creationId xmlns:a16="http://schemas.microsoft.com/office/drawing/2014/main" id="{437F146B-1EAC-464A-B5E8-A3248DDC785B}"/>
              </a:ext>
            </a:extLst>
          </p:cNvPr>
          <p:cNvSpPr/>
          <p:nvPr/>
        </p:nvSpPr>
        <p:spPr>
          <a:xfrm>
            <a:off x="0" y="5455897"/>
            <a:ext cx="3913399" cy="1249960"/>
          </a:xfrm>
          <a:prstGeom prst="cloudCallout">
            <a:avLst>
              <a:gd name="adj1" fmla="val -18114"/>
              <a:gd name="adj2" fmla="val -735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indhold 1">
            <a:extLst>
              <a:ext uri="{FF2B5EF4-FFF2-40B4-BE49-F238E27FC236}">
                <a16:creationId xmlns:a16="http://schemas.microsoft.com/office/drawing/2014/main" id="{C96ED96E-0F74-4B16-AC02-2E78B5A0C21E}"/>
              </a:ext>
            </a:extLst>
          </p:cNvPr>
          <p:cNvSpPr>
            <a:spLocks noGrp="1"/>
          </p:cNvSpPr>
          <p:nvPr>
            <p:ph sz="quarter" idx="11"/>
          </p:nvPr>
        </p:nvSpPr>
        <p:spPr/>
        <p:txBody>
          <a:bodyPr/>
          <a:lstStyle/>
          <a:p>
            <a:r>
              <a:rPr lang="da-DK"/>
              <a:t>Foreløbig tidslinje</a:t>
            </a:r>
          </a:p>
        </p:txBody>
      </p:sp>
      <p:sp>
        <p:nvSpPr>
          <p:cNvPr id="3" name="Pladsholder til indhold 2">
            <a:extLst>
              <a:ext uri="{FF2B5EF4-FFF2-40B4-BE49-F238E27FC236}">
                <a16:creationId xmlns:a16="http://schemas.microsoft.com/office/drawing/2014/main" id="{66C16647-A6F2-4167-BCCA-5FBBA015C7C6}"/>
              </a:ext>
            </a:extLst>
          </p:cNvPr>
          <p:cNvSpPr>
            <a:spLocks noGrp="1"/>
          </p:cNvSpPr>
          <p:nvPr>
            <p:ph sz="quarter" idx="12"/>
          </p:nvPr>
        </p:nvSpPr>
        <p:spPr/>
        <p:txBody>
          <a:bodyPr/>
          <a:lstStyle/>
          <a:p>
            <a:r>
              <a:rPr lang="da-DK"/>
              <a:t>Hidtidige byrådsbehandlinger</a:t>
            </a:r>
          </a:p>
        </p:txBody>
      </p:sp>
      <p:grpSp>
        <p:nvGrpSpPr>
          <p:cNvPr id="6" name="Gruppe 5">
            <a:extLst>
              <a:ext uri="{FF2B5EF4-FFF2-40B4-BE49-F238E27FC236}">
                <a16:creationId xmlns:a16="http://schemas.microsoft.com/office/drawing/2014/main" id="{C78DC9AC-0E05-46FE-983B-B5C361819361}"/>
              </a:ext>
            </a:extLst>
          </p:cNvPr>
          <p:cNvGrpSpPr/>
          <p:nvPr/>
        </p:nvGrpSpPr>
        <p:grpSpPr>
          <a:xfrm>
            <a:off x="620998" y="2858777"/>
            <a:ext cx="11343924" cy="2597120"/>
            <a:chOff x="864279" y="2619188"/>
            <a:chExt cx="11343924" cy="2597120"/>
          </a:xfrm>
        </p:grpSpPr>
        <p:cxnSp>
          <p:nvCxnSpPr>
            <p:cNvPr id="7" name="Lige forbindelse 6">
              <a:extLst>
                <a:ext uri="{FF2B5EF4-FFF2-40B4-BE49-F238E27FC236}">
                  <a16:creationId xmlns:a16="http://schemas.microsoft.com/office/drawing/2014/main" id="{C3B35100-2D2E-4B0D-9BAB-DE691CFD132D}"/>
                </a:ext>
              </a:extLst>
            </p:cNvPr>
            <p:cNvCxnSpPr>
              <a:cxnSpLocks/>
            </p:cNvCxnSpPr>
            <p:nvPr/>
          </p:nvCxnSpPr>
          <p:spPr>
            <a:xfrm>
              <a:off x="949911" y="3213714"/>
              <a:ext cx="1061769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4778B0D2-B0CD-4BBD-91F3-218F15305917}"/>
                </a:ext>
              </a:extLst>
            </p:cNvPr>
            <p:cNvSpPr/>
            <p:nvPr/>
          </p:nvSpPr>
          <p:spPr>
            <a:xfrm>
              <a:off x="1060881" y="3107178"/>
              <a:ext cx="221942" cy="2219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Ellipse 8">
              <a:extLst>
                <a:ext uri="{FF2B5EF4-FFF2-40B4-BE49-F238E27FC236}">
                  <a16:creationId xmlns:a16="http://schemas.microsoft.com/office/drawing/2014/main" id="{7EE2BC5E-D529-4B65-8068-149E989B1C7F}"/>
                </a:ext>
              </a:extLst>
            </p:cNvPr>
            <p:cNvSpPr/>
            <p:nvPr/>
          </p:nvSpPr>
          <p:spPr>
            <a:xfrm>
              <a:off x="2601249" y="3109140"/>
              <a:ext cx="221942" cy="2219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Ellipse 9">
              <a:extLst>
                <a:ext uri="{FF2B5EF4-FFF2-40B4-BE49-F238E27FC236}">
                  <a16:creationId xmlns:a16="http://schemas.microsoft.com/office/drawing/2014/main" id="{83805924-DE78-4311-8849-D118B306ED90}"/>
                </a:ext>
              </a:extLst>
            </p:cNvPr>
            <p:cNvSpPr/>
            <p:nvPr/>
          </p:nvSpPr>
          <p:spPr>
            <a:xfrm>
              <a:off x="6442229" y="3107688"/>
              <a:ext cx="221942" cy="2219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Ellipse 10">
              <a:extLst>
                <a:ext uri="{FF2B5EF4-FFF2-40B4-BE49-F238E27FC236}">
                  <a16:creationId xmlns:a16="http://schemas.microsoft.com/office/drawing/2014/main" id="{22C5F1ED-905E-4D06-BECE-984168ABD7C2}"/>
                </a:ext>
              </a:extLst>
            </p:cNvPr>
            <p:cNvSpPr/>
            <p:nvPr/>
          </p:nvSpPr>
          <p:spPr>
            <a:xfrm>
              <a:off x="4375212" y="3109140"/>
              <a:ext cx="221942" cy="2219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Ellipse 11">
              <a:extLst>
                <a:ext uri="{FF2B5EF4-FFF2-40B4-BE49-F238E27FC236}">
                  <a16:creationId xmlns:a16="http://schemas.microsoft.com/office/drawing/2014/main" id="{77A4E4F1-A5F3-4948-986D-F0FF9D32F201}"/>
                </a:ext>
              </a:extLst>
            </p:cNvPr>
            <p:cNvSpPr/>
            <p:nvPr/>
          </p:nvSpPr>
          <p:spPr>
            <a:xfrm>
              <a:off x="8214433" y="3102733"/>
              <a:ext cx="221942" cy="2219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Tekstfelt 12">
              <a:extLst>
                <a:ext uri="{FF2B5EF4-FFF2-40B4-BE49-F238E27FC236}">
                  <a16:creationId xmlns:a16="http://schemas.microsoft.com/office/drawing/2014/main" id="{1021A611-E40A-4C64-9FD2-64814D1D9725}"/>
                </a:ext>
              </a:extLst>
            </p:cNvPr>
            <p:cNvSpPr txBox="1"/>
            <p:nvPr/>
          </p:nvSpPr>
          <p:spPr>
            <a:xfrm>
              <a:off x="864279" y="2619188"/>
              <a:ext cx="1313895" cy="523220"/>
            </a:xfrm>
            <a:prstGeom prst="rect">
              <a:avLst/>
            </a:prstGeom>
            <a:noFill/>
          </p:spPr>
          <p:txBody>
            <a:bodyPr wrap="square" rtlCol="0">
              <a:spAutoFit/>
            </a:bodyPr>
            <a:lstStyle/>
            <a:p>
              <a:r>
                <a:rPr lang="da-DK" sz="1400"/>
                <a:t>12. september 2018</a:t>
              </a:r>
            </a:p>
          </p:txBody>
        </p:sp>
        <p:sp>
          <p:nvSpPr>
            <p:cNvPr id="14" name="Tekstfelt 13">
              <a:extLst>
                <a:ext uri="{FF2B5EF4-FFF2-40B4-BE49-F238E27FC236}">
                  <a16:creationId xmlns:a16="http://schemas.microsoft.com/office/drawing/2014/main" id="{AF9E8496-4607-4628-8DF7-391FB909D5F8}"/>
                </a:ext>
              </a:extLst>
            </p:cNvPr>
            <p:cNvSpPr txBox="1"/>
            <p:nvPr/>
          </p:nvSpPr>
          <p:spPr>
            <a:xfrm>
              <a:off x="864279" y="3400426"/>
              <a:ext cx="1470548" cy="1323439"/>
            </a:xfrm>
            <a:prstGeom prst="rect">
              <a:avLst/>
            </a:prstGeom>
            <a:noFill/>
          </p:spPr>
          <p:txBody>
            <a:bodyPr wrap="square" rtlCol="0">
              <a:spAutoFit/>
            </a:bodyPr>
            <a:lstStyle/>
            <a:p>
              <a:r>
                <a:rPr lang="da-DK" sz="1600"/>
                <a:t>Byrådet beslutter at igangsætte miljøvurderingsprocessen.</a:t>
              </a:r>
            </a:p>
          </p:txBody>
        </p:sp>
        <p:sp>
          <p:nvSpPr>
            <p:cNvPr id="15" name="Tekstfelt 14">
              <a:extLst>
                <a:ext uri="{FF2B5EF4-FFF2-40B4-BE49-F238E27FC236}">
                  <a16:creationId xmlns:a16="http://schemas.microsoft.com/office/drawing/2014/main" id="{CEAE2F16-FDF5-46A5-B6BA-1BF16E9D1E2C}"/>
                </a:ext>
              </a:extLst>
            </p:cNvPr>
            <p:cNvSpPr txBox="1"/>
            <p:nvPr/>
          </p:nvSpPr>
          <p:spPr>
            <a:xfrm>
              <a:off x="2488893" y="2619188"/>
              <a:ext cx="1313894" cy="523220"/>
            </a:xfrm>
            <a:prstGeom prst="rect">
              <a:avLst/>
            </a:prstGeom>
            <a:noFill/>
          </p:spPr>
          <p:txBody>
            <a:bodyPr wrap="square" rtlCol="0">
              <a:spAutoFit/>
            </a:bodyPr>
            <a:lstStyle/>
            <a:p>
              <a:r>
                <a:rPr lang="da-DK" sz="1400"/>
                <a:t>27. november 2019</a:t>
              </a:r>
            </a:p>
          </p:txBody>
        </p:sp>
        <p:sp>
          <p:nvSpPr>
            <p:cNvPr id="16" name="Tekstfelt 15">
              <a:extLst>
                <a:ext uri="{FF2B5EF4-FFF2-40B4-BE49-F238E27FC236}">
                  <a16:creationId xmlns:a16="http://schemas.microsoft.com/office/drawing/2014/main" id="{C72D92F9-9767-41C7-9724-7F832036FC98}"/>
                </a:ext>
              </a:extLst>
            </p:cNvPr>
            <p:cNvSpPr txBox="1"/>
            <p:nvPr/>
          </p:nvSpPr>
          <p:spPr>
            <a:xfrm>
              <a:off x="2488893" y="3400426"/>
              <a:ext cx="1470548" cy="1077218"/>
            </a:xfrm>
            <a:prstGeom prst="rect">
              <a:avLst/>
            </a:prstGeom>
            <a:noFill/>
          </p:spPr>
          <p:txBody>
            <a:bodyPr wrap="square" rtlCol="0">
              <a:spAutoFit/>
            </a:bodyPr>
            <a:lstStyle/>
            <a:p>
              <a:r>
                <a:rPr lang="da-DK" sz="1600"/>
                <a:t>Byrådet igangsætter forudgående offentlig høring</a:t>
              </a:r>
            </a:p>
          </p:txBody>
        </p:sp>
        <p:sp>
          <p:nvSpPr>
            <p:cNvPr id="17" name="Tekstfelt 16">
              <a:extLst>
                <a:ext uri="{FF2B5EF4-FFF2-40B4-BE49-F238E27FC236}">
                  <a16:creationId xmlns:a16="http://schemas.microsoft.com/office/drawing/2014/main" id="{2CB02A13-0FD4-40EB-BEBC-2A882048C5F6}"/>
                </a:ext>
              </a:extLst>
            </p:cNvPr>
            <p:cNvSpPr txBox="1"/>
            <p:nvPr/>
          </p:nvSpPr>
          <p:spPr>
            <a:xfrm>
              <a:off x="4308815" y="2619188"/>
              <a:ext cx="1313894" cy="523220"/>
            </a:xfrm>
            <a:prstGeom prst="rect">
              <a:avLst/>
            </a:prstGeom>
            <a:noFill/>
          </p:spPr>
          <p:txBody>
            <a:bodyPr wrap="square" rtlCol="0">
              <a:spAutoFit/>
            </a:bodyPr>
            <a:lstStyle/>
            <a:p>
              <a:r>
                <a:rPr lang="da-DK" sz="1400"/>
                <a:t>26. august 2020</a:t>
              </a:r>
            </a:p>
          </p:txBody>
        </p:sp>
        <p:sp>
          <p:nvSpPr>
            <p:cNvPr id="18" name="Tekstfelt 17">
              <a:extLst>
                <a:ext uri="{FF2B5EF4-FFF2-40B4-BE49-F238E27FC236}">
                  <a16:creationId xmlns:a16="http://schemas.microsoft.com/office/drawing/2014/main" id="{302163C9-B2A4-4140-9C5E-AA2281D52CF7}"/>
                </a:ext>
              </a:extLst>
            </p:cNvPr>
            <p:cNvSpPr txBox="1"/>
            <p:nvPr/>
          </p:nvSpPr>
          <p:spPr>
            <a:xfrm>
              <a:off x="4308815" y="3400426"/>
              <a:ext cx="1470548" cy="1569660"/>
            </a:xfrm>
            <a:prstGeom prst="rect">
              <a:avLst/>
            </a:prstGeom>
            <a:noFill/>
          </p:spPr>
          <p:txBody>
            <a:bodyPr wrap="square" rtlCol="0">
              <a:spAutoFit/>
            </a:bodyPr>
            <a:lstStyle/>
            <a:p>
              <a:r>
                <a:rPr lang="da-DK" sz="1600"/>
                <a:t>Byrådet behandler høringssvar og igangsætter planlægning og miljøvurdering</a:t>
              </a:r>
            </a:p>
          </p:txBody>
        </p:sp>
        <p:sp>
          <p:nvSpPr>
            <p:cNvPr id="19" name="Tekstfelt 18">
              <a:extLst>
                <a:ext uri="{FF2B5EF4-FFF2-40B4-BE49-F238E27FC236}">
                  <a16:creationId xmlns:a16="http://schemas.microsoft.com/office/drawing/2014/main" id="{71001587-2A5F-4729-A739-B69333AEDB39}"/>
                </a:ext>
              </a:extLst>
            </p:cNvPr>
            <p:cNvSpPr txBox="1"/>
            <p:nvPr/>
          </p:nvSpPr>
          <p:spPr>
            <a:xfrm>
              <a:off x="6377312" y="2619188"/>
              <a:ext cx="1313894" cy="523220"/>
            </a:xfrm>
            <a:prstGeom prst="rect">
              <a:avLst/>
            </a:prstGeom>
            <a:noFill/>
          </p:spPr>
          <p:txBody>
            <a:bodyPr wrap="square" rtlCol="0">
              <a:spAutoFit/>
            </a:bodyPr>
            <a:lstStyle/>
            <a:p>
              <a:r>
                <a:rPr lang="da-DK" sz="1400"/>
                <a:t>1. december 2021</a:t>
              </a:r>
            </a:p>
          </p:txBody>
        </p:sp>
        <p:sp>
          <p:nvSpPr>
            <p:cNvPr id="20" name="Tekstfelt 19">
              <a:extLst>
                <a:ext uri="{FF2B5EF4-FFF2-40B4-BE49-F238E27FC236}">
                  <a16:creationId xmlns:a16="http://schemas.microsoft.com/office/drawing/2014/main" id="{A6630409-1EA1-4D99-BBC1-A70EC0A152A2}"/>
                </a:ext>
              </a:extLst>
            </p:cNvPr>
            <p:cNvSpPr txBox="1"/>
            <p:nvPr/>
          </p:nvSpPr>
          <p:spPr>
            <a:xfrm>
              <a:off x="6386188" y="3400426"/>
              <a:ext cx="1586933" cy="1815882"/>
            </a:xfrm>
            <a:prstGeom prst="rect">
              <a:avLst/>
            </a:prstGeom>
            <a:noFill/>
          </p:spPr>
          <p:txBody>
            <a:bodyPr wrap="square" rtlCol="0">
              <a:spAutoFit/>
            </a:bodyPr>
            <a:lstStyle/>
            <a:p>
              <a:r>
                <a:rPr lang="da-DK" sz="1600"/>
                <a:t>Byrådet godkender planforslag og miljøkonsekvensrapport til offentlig fremlæggelse</a:t>
              </a:r>
            </a:p>
          </p:txBody>
        </p:sp>
        <p:sp>
          <p:nvSpPr>
            <p:cNvPr id="21" name="Tekstfelt 20">
              <a:extLst>
                <a:ext uri="{FF2B5EF4-FFF2-40B4-BE49-F238E27FC236}">
                  <a16:creationId xmlns:a16="http://schemas.microsoft.com/office/drawing/2014/main" id="{43A793F6-8DE1-49C5-9579-AB3442B97B32}"/>
                </a:ext>
              </a:extLst>
            </p:cNvPr>
            <p:cNvSpPr txBox="1"/>
            <p:nvPr/>
          </p:nvSpPr>
          <p:spPr>
            <a:xfrm>
              <a:off x="8135090" y="2619188"/>
              <a:ext cx="1313894" cy="523220"/>
            </a:xfrm>
            <a:prstGeom prst="rect">
              <a:avLst/>
            </a:prstGeom>
            <a:noFill/>
          </p:spPr>
          <p:txBody>
            <a:bodyPr wrap="square" rtlCol="0">
              <a:spAutoFit/>
            </a:bodyPr>
            <a:lstStyle/>
            <a:p>
              <a:r>
                <a:rPr lang="da-DK" sz="1400"/>
                <a:t>11. marts </a:t>
              </a:r>
              <a:br>
                <a:rPr lang="da-DK" sz="1400"/>
              </a:br>
              <a:r>
                <a:rPr lang="da-DK" sz="1400"/>
                <a:t>2022</a:t>
              </a:r>
            </a:p>
          </p:txBody>
        </p:sp>
        <p:sp>
          <p:nvSpPr>
            <p:cNvPr id="22" name="Tekstfelt 21">
              <a:extLst>
                <a:ext uri="{FF2B5EF4-FFF2-40B4-BE49-F238E27FC236}">
                  <a16:creationId xmlns:a16="http://schemas.microsoft.com/office/drawing/2014/main" id="{46A6BC74-12A4-4B5E-95C2-C56CD03B1ADD}"/>
                </a:ext>
              </a:extLst>
            </p:cNvPr>
            <p:cNvSpPr txBox="1"/>
            <p:nvPr/>
          </p:nvSpPr>
          <p:spPr>
            <a:xfrm>
              <a:off x="8161723" y="3400426"/>
              <a:ext cx="1470548" cy="1077218"/>
            </a:xfrm>
            <a:prstGeom prst="rect">
              <a:avLst/>
            </a:prstGeom>
            <a:noFill/>
          </p:spPr>
          <p:txBody>
            <a:bodyPr wrap="square" rtlCol="0">
              <a:spAutoFit/>
            </a:bodyPr>
            <a:lstStyle/>
            <a:p>
              <a:r>
                <a:rPr lang="da-DK" sz="1600" i="1"/>
                <a:t>8 ugers offentlig fremlæggelse slutter</a:t>
              </a:r>
            </a:p>
          </p:txBody>
        </p:sp>
        <p:sp>
          <p:nvSpPr>
            <p:cNvPr id="23" name="Ellipse 22">
              <a:extLst>
                <a:ext uri="{FF2B5EF4-FFF2-40B4-BE49-F238E27FC236}">
                  <a16:creationId xmlns:a16="http://schemas.microsoft.com/office/drawing/2014/main" id="{BB6F4AED-3CAF-40AD-86EF-B51C4E90D1F6}"/>
                </a:ext>
              </a:extLst>
            </p:cNvPr>
            <p:cNvSpPr/>
            <p:nvPr/>
          </p:nvSpPr>
          <p:spPr>
            <a:xfrm>
              <a:off x="11013389" y="3102733"/>
              <a:ext cx="221942" cy="221942"/>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Tekstfelt 23">
              <a:extLst>
                <a:ext uri="{FF2B5EF4-FFF2-40B4-BE49-F238E27FC236}">
                  <a16:creationId xmlns:a16="http://schemas.microsoft.com/office/drawing/2014/main" id="{6CB7FA6E-2A28-4C65-A851-F5AEC6F3858A}"/>
                </a:ext>
              </a:extLst>
            </p:cNvPr>
            <p:cNvSpPr txBox="1"/>
            <p:nvPr/>
          </p:nvSpPr>
          <p:spPr>
            <a:xfrm>
              <a:off x="10737655" y="3400426"/>
              <a:ext cx="1470548" cy="1077218"/>
            </a:xfrm>
            <a:prstGeom prst="rect">
              <a:avLst/>
            </a:prstGeom>
            <a:noFill/>
          </p:spPr>
          <p:txBody>
            <a:bodyPr wrap="square" rtlCol="0">
              <a:spAutoFit/>
            </a:bodyPr>
            <a:lstStyle/>
            <a:p>
              <a:r>
                <a:rPr lang="da-DK" sz="1600" i="1"/>
                <a:t>Byrådet behandler planforslaget og VVM</a:t>
              </a:r>
            </a:p>
          </p:txBody>
        </p:sp>
        <p:sp>
          <p:nvSpPr>
            <p:cNvPr id="25" name="Tekstfelt 24">
              <a:extLst>
                <a:ext uri="{FF2B5EF4-FFF2-40B4-BE49-F238E27FC236}">
                  <a16:creationId xmlns:a16="http://schemas.microsoft.com/office/drawing/2014/main" id="{93B0721B-E192-4CF6-BD2D-5F2DA3E8E0A6}"/>
                </a:ext>
              </a:extLst>
            </p:cNvPr>
            <p:cNvSpPr txBox="1"/>
            <p:nvPr/>
          </p:nvSpPr>
          <p:spPr>
            <a:xfrm>
              <a:off x="10737655" y="2632700"/>
              <a:ext cx="1313894" cy="307777"/>
            </a:xfrm>
            <a:prstGeom prst="rect">
              <a:avLst/>
            </a:prstGeom>
            <a:noFill/>
          </p:spPr>
          <p:txBody>
            <a:bodyPr wrap="square" rtlCol="0">
              <a:spAutoFit/>
            </a:bodyPr>
            <a:lstStyle/>
            <a:p>
              <a:r>
                <a:rPr lang="da-DK" sz="1400" i="1"/>
                <a:t>2022/2023</a:t>
              </a:r>
            </a:p>
          </p:txBody>
        </p:sp>
      </p:grpSp>
      <p:pic>
        <p:nvPicPr>
          <p:cNvPr id="5" name="Billede 4">
            <a:extLst>
              <a:ext uri="{FF2B5EF4-FFF2-40B4-BE49-F238E27FC236}">
                <a16:creationId xmlns:a16="http://schemas.microsoft.com/office/drawing/2014/main" id="{251B2576-4672-8EFF-1C3B-5DE2084C4BE0}"/>
              </a:ext>
            </a:extLst>
          </p:cNvPr>
          <p:cNvPicPr>
            <a:picLocks noChangeAspect="1"/>
          </p:cNvPicPr>
          <p:nvPr/>
        </p:nvPicPr>
        <p:blipFill>
          <a:blip r:embed="rId3"/>
          <a:stretch>
            <a:fillRect/>
          </a:stretch>
        </p:blipFill>
        <p:spPr>
          <a:xfrm>
            <a:off x="554046" y="5673206"/>
            <a:ext cx="2897390" cy="788360"/>
          </a:xfrm>
          <a:prstGeom prst="rect">
            <a:avLst/>
          </a:prstGeom>
        </p:spPr>
      </p:pic>
      <p:pic>
        <p:nvPicPr>
          <p:cNvPr id="28" name="Billede 27">
            <a:extLst>
              <a:ext uri="{FF2B5EF4-FFF2-40B4-BE49-F238E27FC236}">
                <a16:creationId xmlns:a16="http://schemas.microsoft.com/office/drawing/2014/main" id="{45A1079E-FEF0-E13F-446A-20FB90D8A258}"/>
              </a:ext>
            </a:extLst>
          </p:cNvPr>
          <p:cNvPicPr>
            <a:picLocks noChangeAspect="1"/>
          </p:cNvPicPr>
          <p:nvPr/>
        </p:nvPicPr>
        <p:blipFill>
          <a:blip r:embed="rId4"/>
          <a:stretch>
            <a:fillRect/>
          </a:stretch>
        </p:blipFill>
        <p:spPr>
          <a:xfrm>
            <a:off x="725969" y="1504013"/>
            <a:ext cx="1103952" cy="1311293"/>
          </a:xfrm>
          <a:prstGeom prst="rect">
            <a:avLst/>
          </a:prstGeom>
        </p:spPr>
      </p:pic>
      <p:pic>
        <p:nvPicPr>
          <p:cNvPr id="30" name="Billede 29">
            <a:extLst>
              <a:ext uri="{FF2B5EF4-FFF2-40B4-BE49-F238E27FC236}">
                <a16:creationId xmlns:a16="http://schemas.microsoft.com/office/drawing/2014/main" id="{0E02FF27-941C-9F32-4BA3-C692D44A54DF}"/>
              </a:ext>
            </a:extLst>
          </p:cNvPr>
          <p:cNvPicPr>
            <a:picLocks noChangeAspect="1"/>
          </p:cNvPicPr>
          <p:nvPr/>
        </p:nvPicPr>
        <p:blipFill>
          <a:blip r:embed="rId5"/>
          <a:stretch>
            <a:fillRect/>
          </a:stretch>
        </p:blipFill>
        <p:spPr>
          <a:xfrm>
            <a:off x="4231747" y="666042"/>
            <a:ext cx="2579186" cy="1581179"/>
          </a:xfrm>
          <a:prstGeom prst="rect">
            <a:avLst/>
          </a:prstGeom>
        </p:spPr>
      </p:pic>
      <p:sp>
        <p:nvSpPr>
          <p:cNvPr id="31" name="Tankeboble: sky 30">
            <a:extLst>
              <a:ext uri="{FF2B5EF4-FFF2-40B4-BE49-F238E27FC236}">
                <a16:creationId xmlns:a16="http://schemas.microsoft.com/office/drawing/2014/main" id="{90A92D4D-4478-8BBB-A42A-646863511AB8}"/>
              </a:ext>
            </a:extLst>
          </p:cNvPr>
          <p:cNvSpPr/>
          <p:nvPr/>
        </p:nvSpPr>
        <p:spPr>
          <a:xfrm>
            <a:off x="3705194" y="402656"/>
            <a:ext cx="3540317" cy="2101613"/>
          </a:xfrm>
          <a:prstGeom prst="cloudCallout">
            <a:avLst>
              <a:gd name="adj1" fmla="val -26881"/>
              <a:gd name="adj2" fmla="val 6531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3" name="Billede 32">
            <a:extLst>
              <a:ext uri="{FF2B5EF4-FFF2-40B4-BE49-F238E27FC236}">
                <a16:creationId xmlns:a16="http://schemas.microsoft.com/office/drawing/2014/main" id="{4357B6EF-FDA2-978A-3ADA-73CEDF764E81}"/>
              </a:ext>
            </a:extLst>
          </p:cNvPr>
          <p:cNvPicPr>
            <a:picLocks noChangeAspect="1"/>
          </p:cNvPicPr>
          <p:nvPr/>
        </p:nvPicPr>
        <p:blipFill>
          <a:blip r:embed="rId6"/>
          <a:stretch>
            <a:fillRect/>
          </a:stretch>
        </p:blipFill>
        <p:spPr>
          <a:xfrm>
            <a:off x="8015271" y="6362378"/>
            <a:ext cx="2380863" cy="322181"/>
          </a:xfrm>
          <a:prstGeom prst="rect">
            <a:avLst/>
          </a:prstGeom>
        </p:spPr>
      </p:pic>
      <p:pic>
        <p:nvPicPr>
          <p:cNvPr id="37" name="Billede 36">
            <a:extLst>
              <a:ext uri="{FF2B5EF4-FFF2-40B4-BE49-F238E27FC236}">
                <a16:creationId xmlns:a16="http://schemas.microsoft.com/office/drawing/2014/main" id="{4B4CA24B-BCAB-A9CA-9500-C7754CD3463D}"/>
              </a:ext>
            </a:extLst>
          </p:cNvPr>
          <p:cNvPicPr>
            <a:picLocks noChangeAspect="1"/>
          </p:cNvPicPr>
          <p:nvPr/>
        </p:nvPicPr>
        <p:blipFill>
          <a:blip r:embed="rId7"/>
          <a:stretch>
            <a:fillRect/>
          </a:stretch>
        </p:blipFill>
        <p:spPr>
          <a:xfrm>
            <a:off x="8004625" y="4963454"/>
            <a:ext cx="2214963" cy="1398924"/>
          </a:xfrm>
          <a:prstGeom prst="rect">
            <a:avLst/>
          </a:prstGeom>
        </p:spPr>
      </p:pic>
      <p:sp>
        <p:nvSpPr>
          <p:cNvPr id="38" name="Tankeboble: sky 37">
            <a:extLst>
              <a:ext uri="{FF2B5EF4-FFF2-40B4-BE49-F238E27FC236}">
                <a16:creationId xmlns:a16="http://schemas.microsoft.com/office/drawing/2014/main" id="{31A53A42-DEAC-6172-AA68-5B2F83211DA4}"/>
              </a:ext>
            </a:extLst>
          </p:cNvPr>
          <p:cNvSpPr/>
          <p:nvPr/>
        </p:nvSpPr>
        <p:spPr>
          <a:xfrm>
            <a:off x="7435543" y="4655239"/>
            <a:ext cx="3540317" cy="2341175"/>
          </a:xfrm>
          <a:prstGeom prst="cloudCallout">
            <a:avLst>
              <a:gd name="adj1" fmla="val -51524"/>
              <a:gd name="adj2" fmla="val -394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0" name="Ellipse 39">
            <a:extLst>
              <a:ext uri="{FF2B5EF4-FFF2-40B4-BE49-F238E27FC236}">
                <a16:creationId xmlns:a16="http://schemas.microsoft.com/office/drawing/2014/main" id="{13873282-E9A2-0A64-2C1D-761C8110DD94}"/>
              </a:ext>
            </a:extLst>
          </p:cNvPr>
          <p:cNvSpPr/>
          <p:nvPr/>
        </p:nvSpPr>
        <p:spPr>
          <a:xfrm>
            <a:off x="9430705" y="3342322"/>
            <a:ext cx="335258" cy="2219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1" name="Pil: bøjet nedad 40">
            <a:extLst>
              <a:ext uri="{FF2B5EF4-FFF2-40B4-BE49-F238E27FC236}">
                <a16:creationId xmlns:a16="http://schemas.microsoft.com/office/drawing/2014/main" id="{F380E2F7-5634-AF7E-B716-A48AB83C71FD}"/>
              </a:ext>
            </a:extLst>
          </p:cNvPr>
          <p:cNvSpPr/>
          <p:nvPr/>
        </p:nvSpPr>
        <p:spPr>
          <a:xfrm>
            <a:off x="6551711" y="1982663"/>
            <a:ext cx="4506704" cy="85680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Tree>
    <p:extLst>
      <p:ext uri="{BB962C8B-B14F-4D97-AF65-F5344CB8AC3E}">
        <p14:creationId xmlns:p14="http://schemas.microsoft.com/office/powerpoint/2010/main" val="416303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ppt_x"/>
                                          </p:val>
                                        </p:tav>
                                        <p:tav tm="100000">
                                          <p:val>
                                            <p:strVal val="#ppt_x"/>
                                          </p:val>
                                        </p:tav>
                                      </p:tavLst>
                                    </p:anim>
                                    <p:anim calcmode="lin" valueType="num">
                                      <p:cBhvr additive="base">
                                        <p:cTn id="28" dur="500" fill="hold"/>
                                        <p:tgtEl>
                                          <p:spTgt spid="3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500" fill="hold"/>
                                        <p:tgtEl>
                                          <p:spTgt spid="38"/>
                                        </p:tgtEl>
                                        <p:attrNameLst>
                                          <p:attrName>ppt_x</p:attrName>
                                        </p:attrNameLst>
                                      </p:cBhvr>
                                      <p:tavLst>
                                        <p:tav tm="0">
                                          <p:val>
                                            <p:strVal val="#ppt_x"/>
                                          </p:val>
                                        </p:tav>
                                        <p:tav tm="100000">
                                          <p:val>
                                            <p:strVal val="#ppt_x"/>
                                          </p:val>
                                        </p:tav>
                                      </p:tavLst>
                                    </p:anim>
                                    <p:anim calcmode="lin" valueType="num">
                                      <p:cBhvr additive="base">
                                        <p:cTn id="3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circle(in)">
                                      <p:cBhvr>
                                        <p:cTn id="37"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1" grpId="0" animBg="1"/>
      <p:bldP spid="38" grpId="0" animBg="1"/>
      <p:bldP spid="4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88380367-2DE0-45FE-8B30-BDCA25560EF5}"/>
              </a:ext>
            </a:extLst>
          </p:cNvPr>
          <p:cNvPicPr>
            <a:picLocks noChangeAspect="1"/>
          </p:cNvPicPr>
          <p:nvPr/>
        </p:nvPicPr>
        <p:blipFill rotWithShape="1">
          <a:blip r:embed="rId3"/>
          <a:srcRect t="9091"/>
          <a:stretch/>
        </p:blipFill>
        <p:spPr>
          <a:xfrm>
            <a:off x="614128" y="1524000"/>
            <a:ext cx="8059536" cy="3868079"/>
          </a:xfrm>
          <a:prstGeom prst="rect">
            <a:avLst/>
          </a:prstGeom>
        </p:spPr>
      </p:pic>
      <p:sp>
        <p:nvSpPr>
          <p:cNvPr id="11" name="Pladsholder til indhold 10">
            <a:extLst>
              <a:ext uri="{FF2B5EF4-FFF2-40B4-BE49-F238E27FC236}">
                <a16:creationId xmlns:a16="http://schemas.microsoft.com/office/drawing/2014/main" id="{96249DDE-B12E-4750-9536-26EE15745644}"/>
              </a:ext>
            </a:extLst>
          </p:cNvPr>
          <p:cNvSpPr>
            <a:spLocks noGrp="1"/>
          </p:cNvSpPr>
          <p:nvPr>
            <p:ph sz="quarter" idx="11"/>
          </p:nvPr>
        </p:nvSpPr>
        <p:spPr/>
        <p:txBody>
          <a:bodyPr/>
          <a:lstStyle/>
          <a:p>
            <a:r>
              <a:rPr lang="da-DK"/>
              <a:t>Yderhavnen</a:t>
            </a:r>
          </a:p>
        </p:txBody>
      </p:sp>
      <p:sp>
        <p:nvSpPr>
          <p:cNvPr id="12" name="Pladsholder til indhold 11">
            <a:extLst>
              <a:ext uri="{FF2B5EF4-FFF2-40B4-BE49-F238E27FC236}">
                <a16:creationId xmlns:a16="http://schemas.microsoft.com/office/drawing/2014/main" id="{6B6328BC-9F28-4EA9-B981-E43453D43A41}"/>
              </a:ext>
            </a:extLst>
          </p:cNvPr>
          <p:cNvSpPr>
            <a:spLocks noGrp="1"/>
          </p:cNvSpPr>
          <p:nvPr>
            <p:ph sz="quarter" idx="12"/>
          </p:nvPr>
        </p:nvSpPr>
        <p:spPr/>
        <p:txBody>
          <a:bodyPr/>
          <a:lstStyle/>
          <a:p>
            <a:r>
              <a:rPr lang="da-DK" dirty="0"/>
              <a:t>Det ansøgte projekt fra Aarhus Havn</a:t>
            </a:r>
          </a:p>
        </p:txBody>
      </p:sp>
      <p:sp>
        <p:nvSpPr>
          <p:cNvPr id="14" name="Tekstfelt 13">
            <a:extLst>
              <a:ext uri="{FF2B5EF4-FFF2-40B4-BE49-F238E27FC236}">
                <a16:creationId xmlns:a16="http://schemas.microsoft.com/office/drawing/2014/main" id="{54847585-E0A0-4A6E-A314-25CECEF59DC3}"/>
              </a:ext>
            </a:extLst>
          </p:cNvPr>
          <p:cNvSpPr txBox="1"/>
          <p:nvPr/>
        </p:nvSpPr>
        <p:spPr>
          <a:xfrm>
            <a:off x="8983579" y="1548064"/>
            <a:ext cx="2839453" cy="3970318"/>
          </a:xfrm>
          <a:prstGeom prst="rect">
            <a:avLst/>
          </a:prstGeom>
          <a:noFill/>
        </p:spPr>
        <p:txBody>
          <a:bodyPr wrap="square" rtlCol="0">
            <a:spAutoFit/>
          </a:bodyPr>
          <a:lstStyle/>
          <a:p>
            <a:r>
              <a:rPr lang="da-DK">
                <a:latin typeface="Arial" panose="020B0604020202020204" pitchFamily="34" charset="0"/>
                <a:cs typeface="Arial" panose="020B0604020202020204" pitchFamily="34" charset="0"/>
              </a:rPr>
              <a:t>100 ha ny havn fordelt på:</a:t>
            </a:r>
          </a:p>
          <a:p>
            <a:r>
              <a:rPr lang="da-DK">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da-DK">
                <a:latin typeface="Arial" panose="020B0604020202020204" pitchFamily="34" charset="0"/>
                <a:cs typeface="Arial" panose="020B0604020202020204" pitchFamily="34" charset="0"/>
              </a:rPr>
              <a:t>44 ha ny containerhavn (aktuelt behov)</a:t>
            </a:r>
            <a:br>
              <a:rPr lang="da-DK">
                <a:latin typeface="Arial" panose="020B0604020202020204" pitchFamily="34" charset="0"/>
                <a:cs typeface="Arial" panose="020B0604020202020204" pitchFamily="34" charset="0"/>
              </a:rPr>
            </a:br>
            <a:endParaRPr lang="da-DK">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a:latin typeface="Arial" panose="020B0604020202020204" pitchFamily="34" charset="0"/>
                <a:cs typeface="Arial" panose="020B0604020202020204" pitchFamily="34" charset="0"/>
              </a:rPr>
              <a:t>57 ha øvrige havneformål</a:t>
            </a:r>
            <a:br>
              <a:rPr lang="da-DK">
                <a:latin typeface="Arial" panose="020B0604020202020204" pitchFamily="34" charset="0"/>
                <a:cs typeface="Arial" panose="020B0604020202020204" pitchFamily="34" charset="0"/>
              </a:rPr>
            </a:br>
            <a:r>
              <a:rPr lang="da-DK">
                <a:latin typeface="Arial" panose="020B0604020202020204" pitchFamily="34" charset="0"/>
                <a:cs typeface="Arial" panose="020B0604020202020204" pitchFamily="34" charset="0"/>
              </a:rPr>
              <a:t>(fremtidige behov)</a:t>
            </a:r>
            <a:br>
              <a:rPr lang="da-DK">
                <a:latin typeface="Arial" panose="020B0604020202020204" pitchFamily="34" charset="0"/>
                <a:cs typeface="Arial" panose="020B0604020202020204" pitchFamily="34" charset="0"/>
              </a:rPr>
            </a:br>
            <a:endParaRPr lang="da-DK">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a:latin typeface="Arial" panose="020B0604020202020204" pitchFamily="34" charset="0"/>
                <a:cs typeface="Arial" panose="020B0604020202020204" pitchFamily="34" charset="0"/>
              </a:rPr>
              <a:t>Biodiversitetsområde ”Aarhus </a:t>
            </a:r>
            <a:r>
              <a:rPr lang="da-DK" err="1">
                <a:latin typeface="Arial" panose="020B0604020202020204" pitchFamily="34" charset="0"/>
                <a:cs typeface="Arial" panose="020B0604020202020204" pitchFamily="34" charset="0"/>
              </a:rPr>
              <a:t>Blueline</a:t>
            </a:r>
            <a:r>
              <a:rPr lang="da-DK">
                <a:latin typeface="Arial" panose="020B0604020202020204" pitchFamily="34" charset="0"/>
                <a:cs typeface="Arial" panose="020B0604020202020204" pitchFamily="34" charset="0"/>
              </a:rPr>
              <a:t>”</a:t>
            </a:r>
          </a:p>
          <a:p>
            <a:endParaRPr lang="da-DK">
              <a:latin typeface="Arial" panose="020B0604020202020204" pitchFamily="34" charset="0"/>
              <a:cs typeface="Arial" panose="020B0604020202020204" pitchFamily="34" charset="0"/>
            </a:endParaRPr>
          </a:p>
          <a:p>
            <a:endParaRPr lang="da-DK">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2849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dsholder til indhold 10">
            <a:extLst>
              <a:ext uri="{FF2B5EF4-FFF2-40B4-BE49-F238E27FC236}">
                <a16:creationId xmlns:a16="http://schemas.microsoft.com/office/drawing/2014/main" id="{96249DDE-B12E-4750-9536-26EE15745644}"/>
              </a:ext>
            </a:extLst>
          </p:cNvPr>
          <p:cNvSpPr>
            <a:spLocks noGrp="1"/>
          </p:cNvSpPr>
          <p:nvPr>
            <p:ph sz="quarter" idx="11"/>
          </p:nvPr>
        </p:nvSpPr>
        <p:spPr/>
        <p:txBody>
          <a:bodyPr/>
          <a:lstStyle/>
          <a:p>
            <a:r>
              <a:rPr lang="da-DK"/>
              <a:t>Yderhavnen</a:t>
            </a:r>
          </a:p>
        </p:txBody>
      </p:sp>
      <p:sp>
        <p:nvSpPr>
          <p:cNvPr id="12" name="Pladsholder til indhold 11">
            <a:extLst>
              <a:ext uri="{FF2B5EF4-FFF2-40B4-BE49-F238E27FC236}">
                <a16:creationId xmlns:a16="http://schemas.microsoft.com/office/drawing/2014/main" id="{6B6328BC-9F28-4EA9-B981-E43453D43A41}"/>
              </a:ext>
            </a:extLst>
          </p:cNvPr>
          <p:cNvSpPr>
            <a:spLocks noGrp="1"/>
          </p:cNvSpPr>
          <p:nvPr>
            <p:ph sz="quarter" idx="12"/>
          </p:nvPr>
        </p:nvSpPr>
        <p:spPr/>
        <p:txBody>
          <a:bodyPr/>
          <a:lstStyle/>
          <a:p>
            <a:r>
              <a:rPr lang="da-DK"/>
              <a:t>Det ansøgte projekt fra Aarhus Havn</a:t>
            </a:r>
          </a:p>
        </p:txBody>
      </p:sp>
      <p:sp>
        <p:nvSpPr>
          <p:cNvPr id="14" name="Tekstfelt 13">
            <a:extLst>
              <a:ext uri="{FF2B5EF4-FFF2-40B4-BE49-F238E27FC236}">
                <a16:creationId xmlns:a16="http://schemas.microsoft.com/office/drawing/2014/main" id="{54847585-E0A0-4A6E-A314-25CECEF59DC3}"/>
              </a:ext>
            </a:extLst>
          </p:cNvPr>
          <p:cNvSpPr txBox="1"/>
          <p:nvPr/>
        </p:nvSpPr>
        <p:spPr>
          <a:xfrm>
            <a:off x="6929719" y="1252752"/>
            <a:ext cx="6140823" cy="6001643"/>
          </a:xfrm>
          <a:prstGeom prst="rect">
            <a:avLst/>
          </a:prstGeom>
          <a:noFill/>
        </p:spPr>
        <p:txBody>
          <a:bodyPr wrap="square" rtlCol="0">
            <a:spAutoFit/>
          </a:bodyPr>
          <a:lstStyle/>
          <a:p>
            <a:r>
              <a:rPr lang="da-DK" sz="1600" b="1">
                <a:latin typeface="Arial" panose="020B0604020202020204" pitchFamily="34" charset="0"/>
                <a:cs typeface="Arial" panose="020B0604020202020204" pitchFamily="34" charset="0"/>
              </a:rPr>
              <a:t>100 ha ny havn fordelt på: </a:t>
            </a:r>
            <a:br>
              <a:rPr lang="da-DK" sz="1600" b="1">
                <a:latin typeface="Arial" panose="020B0604020202020204" pitchFamily="34" charset="0"/>
                <a:cs typeface="Arial" panose="020B0604020202020204" pitchFamily="34" charset="0"/>
              </a:rPr>
            </a:br>
            <a:endParaRPr lang="da-DK" sz="1600" b="1">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sz="1600">
                <a:latin typeface="Arial" panose="020B0604020202020204" pitchFamily="34" charset="0"/>
                <a:cs typeface="Arial" panose="020B0604020202020204" pitchFamily="34" charset="0"/>
              </a:rPr>
              <a:t>44 ha ny containerhavn (aktuelt behov)</a:t>
            </a:r>
            <a:br>
              <a:rPr lang="da-DK" sz="1600">
                <a:latin typeface="Arial" panose="020B0604020202020204" pitchFamily="34" charset="0"/>
                <a:cs typeface="Arial" panose="020B0604020202020204" pitchFamily="34" charset="0"/>
              </a:rPr>
            </a:br>
            <a:endParaRPr lang="da-DK" sz="16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sz="1600">
                <a:latin typeface="Arial" panose="020B0604020202020204" pitchFamily="34" charset="0"/>
                <a:cs typeface="Arial" panose="020B0604020202020204" pitchFamily="34" charset="0"/>
              </a:rPr>
              <a:t>57 ha øvrige havneformål</a:t>
            </a:r>
            <a:br>
              <a:rPr lang="da-DK" sz="1600">
                <a:latin typeface="Arial" panose="020B0604020202020204" pitchFamily="34" charset="0"/>
                <a:cs typeface="Arial" panose="020B0604020202020204" pitchFamily="34" charset="0"/>
              </a:rPr>
            </a:br>
            <a:r>
              <a:rPr lang="da-DK" sz="1600">
                <a:latin typeface="Arial" panose="020B0604020202020204" pitchFamily="34" charset="0"/>
                <a:cs typeface="Arial" panose="020B0604020202020204" pitchFamily="34" charset="0"/>
              </a:rPr>
              <a:t>(fremtidige behov)</a:t>
            </a:r>
            <a:br>
              <a:rPr lang="da-DK" sz="1600">
                <a:latin typeface="Arial" panose="020B0604020202020204" pitchFamily="34" charset="0"/>
                <a:cs typeface="Arial" panose="020B0604020202020204" pitchFamily="34" charset="0"/>
              </a:rPr>
            </a:br>
            <a:endParaRPr lang="da-DK" sz="16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sz="1600">
                <a:latin typeface="Arial" panose="020B0604020202020204" pitchFamily="34" charset="0"/>
                <a:cs typeface="Arial" panose="020B0604020202020204" pitchFamily="34" charset="0"/>
              </a:rPr>
              <a:t>Biodiversitetsområde ”Aarhus </a:t>
            </a:r>
            <a:r>
              <a:rPr lang="da-DK" sz="1600" err="1">
                <a:latin typeface="Arial" panose="020B0604020202020204" pitchFamily="34" charset="0"/>
                <a:cs typeface="Arial" panose="020B0604020202020204" pitchFamily="34" charset="0"/>
              </a:rPr>
              <a:t>Blueline</a:t>
            </a:r>
            <a:r>
              <a:rPr lang="da-DK" sz="160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da-DK" sz="16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da-DK" sz="1600">
              <a:latin typeface="Arial" panose="020B0604020202020204" pitchFamily="34" charset="0"/>
              <a:cs typeface="Arial" panose="020B0604020202020204" pitchFamily="34" charset="0"/>
            </a:endParaRPr>
          </a:p>
          <a:p>
            <a:r>
              <a:rPr lang="da-DK" sz="1600" b="1">
                <a:latin typeface="Arial" panose="020B0604020202020204" pitchFamily="34" charset="0"/>
                <a:cs typeface="Arial" panose="020B0604020202020204" pitchFamily="34" charset="0"/>
              </a:rPr>
              <a:t>Tidsplan og anlæg:</a:t>
            </a:r>
            <a:br>
              <a:rPr lang="da-DK" sz="1600" b="1">
                <a:latin typeface="Arial" panose="020B0604020202020204" pitchFamily="34" charset="0"/>
                <a:cs typeface="Arial" panose="020B0604020202020204" pitchFamily="34" charset="0"/>
              </a:rPr>
            </a:br>
            <a:endParaRPr lang="da-DK" sz="1600" b="1">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sz="1600">
                <a:latin typeface="Arial" panose="020B0604020202020204" pitchFamily="34" charset="0"/>
                <a:cs typeface="Arial" panose="020B0604020202020204" pitchFamily="34" charset="0"/>
              </a:rPr>
              <a:t>Etapevis udvikling over ca. 30 år</a:t>
            </a:r>
          </a:p>
          <a:p>
            <a:pPr marL="285750" indent="-285750">
              <a:buFont typeface="Arial" panose="020B0604020202020204" pitchFamily="34" charset="0"/>
              <a:buChar char="•"/>
            </a:pPr>
            <a:endParaRPr lang="da-DK" sz="16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sz="1600">
                <a:latin typeface="Arial" panose="020B0604020202020204" pitchFamily="34" charset="0"/>
                <a:cs typeface="Arial" panose="020B0604020202020204" pitchFamily="34" charset="0"/>
              </a:rPr>
              <a:t>Etape 1 er containerhavnen</a:t>
            </a:r>
          </a:p>
          <a:p>
            <a:pPr marL="285750" indent="-285750">
              <a:buFont typeface="Arial" panose="020B0604020202020204" pitchFamily="34" charset="0"/>
              <a:buChar char="•"/>
            </a:pPr>
            <a:endParaRPr lang="da-DK" sz="16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sz="1600">
                <a:latin typeface="Arial" panose="020B0604020202020204" pitchFamily="34" charset="0"/>
                <a:cs typeface="Arial" panose="020B0604020202020204" pitchFamily="34" charset="0"/>
              </a:rPr>
              <a:t>Etape 2 er fremtidige havneformål</a:t>
            </a:r>
          </a:p>
          <a:p>
            <a:pPr marL="285750" indent="-285750">
              <a:buFont typeface="Arial" panose="020B0604020202020204" pitchFamily="34" charset="0"/>
              <a:buChar char="•"/>
            </a:pPr>
            <a:endParaRPr lang="da-DK" sz="16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sz="1600">
                <a:latin typeface="Arial" panose="020B0604020202020204" pitchFamily="34" charset="0"/>
                <a:cs typeface="Arial" panose="020B0604020202020204" pitchFamily="34" charset="0"/>
              </a:rPr>
              <a:t>Opfyld skal delvist komme fra overskudsjord fra byudviklingsprojekter </a:t>
            </a:r>
          </a:p>
          <a:p>
            <a:endParaRPr lang="da-DK" sz="16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da-DK" sz="1600">
              <a:latin typeface="Arial" panose="020B0604020202020204" pitchFamily="34" charset="0"/>
              <a:cs typeface="Arial" panose="020B0604020202020204" pitchFamily="34" charset="0"/>
            </a:endParaRPr>
          </a:p>
          <a:p>
            <a:endParaRPr lang="da-DK" sz="1600">
              <a:latin typeface="Arial" panose="020B0604020202020204" pitchFamily="34" charset="0"/>
              <a:cs typeface="Arial" panose="020B0604020202020204" pitchFamily="34" charset="0"/>
            </a:endParaRPr>
          </a:p>
          <a:p>
            <a:endParaRPr lang="da-DK" sz="1600">
              <a:latin typeface="Arial" panose="020B0604020202020204" pitchFamily="34" charset="0"/>
              <a:cs typeface="Arial" panose="020B0604020202020204" pitchFamily="34" charset="0"/>
            </a:endParaRPr>
          </a:p>
        </p:txBody>
      </p:sp>
      <p:pic>
        <p:nvPicPr>
          <p:cNvPr id="6" name="Billede 5">
            <a:extLst>
              <a:ext uri="{FF2B5EF4-FFF2-40B4-BE49-F238E27FC236}">
                <a16:creationId xmlns:a16="http://schemas.microsoft.com/office/drawing/2014/main" id="{A5EB6C1D-723F-A6D2-087A-CB83FE11103A}"/>
              </a:ext>
            </a:extLst>
          </p:cNvPr>
          <p:cNvPicPr>
            <a:picLocks noChangeAspect="1"/>
          </p:cNvPicPr>
          <p:nvPr/>
        </p:nvPicPr>
        <p:blipFill>
          <a:blip r:embed="rId3"/>
          <a:stretch>
            <a:fillRect/>
          </a:stretch>
        </p:blipFill>
        <p:spPr>
          <a:xfrm>
            <a:off x="542410" y="1252752"/>
            <a:ext cx="5930107" cy="5247177"/>
          </a:xfrm>
          <a:prstGeom prst="rect">
            <a:avLst/>
          </a:prstGeom>
        </p:spPr>
      </p:pic>
    </p:spTree>
    <p:extLst>
      <p:ext uri="{BB962C8B-B14F-4D97-AF65-F5344CB8AC3E}">
        <p14:creationId xmlns:p14="http://schemas.microsoft.com/office/powerpoint/2010/main" val="887404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AFF58196-E706-4907-B50C-8FC0F05B2690}"/>
              </a:ext>
            </a:extLst>
          </p:cNvPr>
          <p:cNvSpPr>
            <a:spLocks noGrp="1"/>
          </p:cNvSpPr>
          <p:nvPr>
            <p:ph sz="quarter" idx="11"/>
          </p:nvPr>
        </p:nvSpPr>
        <p:spPr/>
        <p:txBody>
          <a:bodyPr/>
          <a:lstStyle/>
          <a:p>
            <a:r>
              <a:rPr lang="da-DK"/>
              <a:t>Lokalplanen</a:t>
            </a:r>
          </a:p>
        </p:txBody>
      </p:sp>
      <p:sp>
        <p:nvSpPr>
          <p:cNvPr id="3" name="Pladsholder til indhold 2">
            <a:extLst>
              <a:ext uri="{FF2B5EF4-FFF2-40B4-BE49-F238E27FC236}">
                <a16:creationId xmlns:a16="http://schemas.microsoft.com/office/drawing/2014/main" id="{B34AD399-7775-4104-93C4-3078B0C8FDE5}"/>
              </a:ext>
            </a:extLst>
          </p:cNvPr>
          <p:cNvSpPr>
            <a:spLocks noGrp="1"/>
          </p:cNvSpPr>
          <p:nvPr>
            <p:ph sz="quarter" idx="12"/>
          </p:nvPr>
        </p:nvSpPr>
        <p:spPr/>
        <p:txBody>
          <a:bodyPr/>
          <a:lstStyle/>
          <a:p>
            <a:r>
              <a:rPr lang="da-DK"/>
              <a:t>Lokalplanens indhold</a:t>
            </a:r>
          </a:p>
        </p:txBody>
      </p:sp>
      <p:sp>
        <p:nvSpPr>
          <p:cNvPr id="4" name="Pladsholder til tekst 3">
            <a:extLst>
              <a:ext uri="{FF2B5EF4-FFF2-40B4-BE49-F238E27FC236}">
                <a16:creationId xmlns:a16="http://schemas.microsoft.com/office/drawing/2014/main" id="{4C6F6148-5396-44F0-8BC0-22FD4AE1BF73}"/>
              </a:ext>
            </a:extLst>
          </p:cNvPr>
          <p:cNvSpPr>
            <a:spLocks noGrp="1"/>
          </p:cNvSpPr>
          <p:nvPr>
            <p:ph type="body" sz="quarter" idx="13"/>
          </p:nvPr>
        </p:nvSpPr>
        <p:spPr>
          <a:xfrm>
            <a:off x="461728" y="2237365"/>
            <a:ext cx="2865132" cy="3278221"/>
          </a:xfrm>
        </p:spPr>
        <p:txBody>
          <a:bodyPr/>
          <a:lstStyle/>
          <a:p>
            <a:r>
              <a:rPr lang="da-DK" sz="1400">
                <a:latin typeface="Arial" panose="020B0604020202020204" pitchFamily="34" charset="0"/>
                <a:cs typeface="Arial" panose="020B0604020202020204" pitchFamily="34" charset="0"/>
              </a:rPr>
              <a:t>Byggeret til delområde I og III</a:t>
            </a:r>
          </a:p>
          <a:p>
            <a:r>
              <a:rPr lang="da-DK" sz="1400">
                <a:latin typeface="Arial" panose="020B0604020202020204" pitchFamily="34" charset="0"/>
                <a:cs typeface="Arial" panose="020B0604020202020204" pitchFamily="34" charset="0"/>
              </a:rPr>
              <a:t>Krav om yderligere planlægning i delområde II</a:t>
            </a:r>
            <a:br>
              <a:rPr lang="da-DK" sz="1400">
                <a:latin typeface="Arial" panose="020B0604020202020204" pitchFamily="34" charset="0"/>
                <a:cs typeface="Arial" panose="020B0604020202020204" pitchFamily="34" charset="0"/>
              </a:rPr>
            </a:br>
            <a:endParaRPr lang="da-DK" sz="1400">
              <a:latin typeface="Arial" panose="020B0604020202020204" pitchFamily="34" charset="0"/>
              <a:cs typeface="Arial" panose="020B0604020202020204" pitchFamily="34" charset="0"/>
            </a:endParaRPr>
          </a:p>
          <a:p>
            <a:pPr marL="285750" indent="-285750">
              <a:buFontTx/>
              <a:buChar char="-"/>
            </a:pPr>
            <a:r>
              <a:rPr lang="da-DK" sz="1400">
                <a:latin typeface="Arial" panose="020B0604020202020204" pitchFamily="34" charset="0"/>
                <a:cs typeface="Arial" panose="020B0604020202020204" pitchFamily="34" charset="0"/>
              </a:rPr>
              <a:t>Byggemulighed på 200.000 m2 i delområde I</a:t>
            </a:r>
          </a:p>
          <a:p>
            <a:pPr marL="285750" indent="-285750">
              <a:buFontTx/>
              <a:buChar char="-"/>
            </a:pPr>
            <a:r>
              <a:rPr lang="da-DK" sz="1400">
                <a:latin typeface="Arial" panose="020B0604020202020204" pitchFamily="34" charset="0"/>
                <a:cs typeface="Arial" panose="020B0604020202020204" pitchFamily="34" charset="0"/>
              </a:rPr>
              <a:t>Byggemulighed på 300.000 m2 i delområde II (kvalificeres i kommende planlægning)</a:t>
            </a:r>
          </a:p>
          <a:p>
            <a:pPr marL="285750" indent="-285750">
              <a:buFontTx/>
              <a:buChar char="-"/>
            </a:pPr>
            <a:r>
              <a:rPr lang="da-DK" sz="1400">
                <a:latin typeface="Arial" panose="020B0604020202020204" pitchFamily="34" charset="0"/>
                <a:cs typeface="Arial" panose="020B0604020202020204" pitchFamily="34" charset="0"/>
              </a:rPr>
              <a:t>Maksimal højde på 30 meter centralt på havneområdet</a:t>
            </a:r>
          </a:p>
          <a:p>
            <a:pPr marL="285750" indent="-285750">
              <a:buFontTx/>
              <a:buChar char="-"/>
            </a:pPr>
            <a:r>
              <a:rPr lang="da-DK" sz="1400">
                <a:latin typeface="Arial" panose="020B0604020202020204" pitchFamily="34" charset="0"/>
                <a:cs typeface="Arial" panose="020B0604020202020204" pitchFamily="34" charset="0"/>
              </a:rPr>
              <a:t>Øvrig maksimal højde på 24 meter</a:t>
            </a:r>
          </a:p>
          <a:p>
            <a:endParaRPr lang="da-DK" sz="1600">
              <a:latin typeface="Arial" panose="020B0604020202020204" pitchFamily="34" charset="0"/>
              <a:cs typeface="Arial" panose="020B0604020202020204" pitchFamily="34" charset="0"/>
            </a:endParaRPr>
          </a:p>
        </p:txBody>
      </p:sp>
      <p:pic>
        <p:nvPicPr>
          <p:cNvPr id="6" name="Billede 5">
            <a:extLst>
              <a:ext uri="{FF2B5EF4-FFF2-40B4-BE49-F238E27FC236}">
                <a16:creationId xmlns:a16="http://schemas.microsoft.com/office/drawing/2014/main" id="{44EFC840-F255-4B39-9920-558138E091C1}"/>
              </a:ext>
            </a:extLst>
          </p:cNvPr>
          <p:cNvPicPr>
            <a:picLocks noChangeAspect="1"/>
          </p:cNvPicPr>
          <p:nvPr/>
        </p:nvPicPr>
        <p:blipFill>
          <a:blip r:embed="rId3"/>
          <a:stretch>
            <a:fillRect/>
          </a:stretch>
        </p:blipFill>
        <p:spPr>
          <a:xfrm>
            <a:off x="3453319" y="1090684"/>
            <a:ext cx="8636738" cy="5699222"/>
          </a:xfrm>
          <a:prstGeom prst="rect">
            <a:avLst/>
          </a:prstGeom>
        </p:spPr>
      </p:pic>
    </p:spTree>
    <p:extLst>
      <p:ext uri="{BB962C8B-B14F-4D97-AF65-F5344CB8AC3E}">
        <p14:creationId xmlns:p14="http://schemas.microsoft.com/office/powerpoint/2010/main" val="2330550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D328975E-745E-4A4C-A21F-F2AC05AA5284}"/>
              </a:ext>
            </a:extLst>
          </p:cNvPr>
          <p:cNvSpPr>
            <a:spLocks noGrp="1"/>
          </p:cNvSpPr>
          <p:nvPr>
            <p:ph sz="quarter" idx="11"/>
          </p:nvPr>
        </p:nvSpPr>
        <p:spPr>
          <a:xfrm>
            <a:off x="461727" y="358071"/>
            <a:ext cx="6898499" cy="507946"/>
          </a:xfrm>
        </p:spPr>
        <p:txBody>
          <a:bodyPr/>
          <a:lstStyle/>
          <a:p>
            <a:r>
              <a:rPr lang="da-DK" sz="1800" dirty="0"/>
              <a:t>Status på igangværende arbejde i Teknik og Miljø</a:t>
            </a:r>
          </a:p>
        </p:txBody>
      </p:sp>
      <p:sp>
        <p:nvSpPr>
          <p:cNvPr id="4" name="Pladsholder til tekst 3">
            <a:extLst>
              <a:ext uri="{FF2B5EF4-FFF2-40B4-BE49-F238E27FC236}">
                <a16:creationId xmlns:a16="http://schemas.microsoft.com/office/drawing/2014/main" id="{80554261-B9F1-478C-8812-53CE4605D7DB}"/>
              </a:ext>
            </a:extLst>
          </p:cNvPr>
          <p:cNvSpPr>
            <a:spLocks noGrp="1"/>
          </p:cNvSpPr>
          <p:nvPr>
            <p:ph type="body" sz="quarter" idx="13"/>
          </p:nvPr>
        </p:nvSpPr>
        <p:spPr>
          <a:xfrm>
            <a:off x="461728" y="913324"/>
            <a:ext cx="4992588" cy="5586605"/>
          </a:xfrm>
        </p:spPr>
        <p:txBody>
          <a:bodyPr/>
          <a:lstStyle/>
          <a:p>
            <a:r>
              <a:rPr lang="da-DK" b="1" dirty="0">
                <a:latin typeface="Arial" panose="020B0604020202020204" pitchFamily="34" charset="0"/>
                <a:cs typeface="Arial" panose="020B0604020202020204" pitchFamily="34" charset="0"/>
              </a:rPr>
              <a:t>Myndighedsbehandling </a:t>
            </a:r>
            <a:r>
              <a:rPr lang="da-DK" b="1" i="1" u="sng" dirty="0">
                <a:latin typeface="Arial" panose="020B0604020202020204" pitchFamily="34" charset="0"/>
                <a:cs typeface="Arial" panose="020B0604020202020204" pitchFamily="34" charset="0"/>
              </a:rPr>
              <a:t>mellem</a:t>
            </a:r>
            <a:r>
              <a:rPr lang="da-DK" b="1" dirty="0">
                <a:latin typeface="Arial" panose="020B0604020202020204" pitchFamily="34" charset="0"/>
                <a:cs typeface="Arial" panose="020B0604020202020204" pitchFamily="34" charset="0"/>
              </a:rPr>
              <a:t> offentlighedsfase og politisk behandling</a:t>
            </a:r>
          </a:p>
          <a:p>
            <a:endParaRPr lang="da-DK" b="1" dirty="0">
              <a:latin typeface="Arial" panose="020B0604020202020204" pitchFamily="34" charset="0"/>
              <a:cs typeface="Arial" panose="020B0604020202020204" pitchFamily="34" charset="0"/>
            </a:endParaRPr>
          </a:p>
          <a:p>
            <a:r>
              <a:rPr lang="da-DK" sz="1600" b="1" dirty="0">
                <a:latin typeface="Arial" panose="020B0604020202020204" pitchFamily="34" charset="0"/>
                <a:cs typeface="Arial" panose="020B0604020202020204" pitchFamily="34" charset="0"/>
              </a:rPr>
              <a:t>Opsamling på offentlig høring:</a:t>
            </a:r>
          </a:p>
          <a:p>
            <a:pPr marL="285750" indent="-285750">
              <a:buFont typeface="Arial" panose="020B0604020202020204" pitchFamily="34" charset="0"/>
              <a:buChar char="•"/>
            </a:pPr>
            <a:r>
              <a:rPr lang="da-DK" sz="1600" dirty="0">
                <a:latin typeface="Arial" panose="020B0604020202020204" pitchFamily="34" charset="0"/>
                <a:cs typeface="Arial" panose="020B0604020202020204" pitchFamily="34" charset="0"/>
              </a:rPr>
              <a:t>Høringsfasen sluttede 11. marts</a:t>
            </a:r>
          </a:p>
          <a:p>
            <a:pPr marL="285750" indent="-285750">
              <a:buFont typeface="Arial" panose="020B0604020202020204" pitchFamily="34" charset="0"/>
              <a:buChar char="•"/>
            </a:pPr>
            <a:r>
              <a:rPr lang="da-DK" sz="1600" dirty="0">
                <a:latin typeface="Arial" panose="020B0604020202020204" pitchFamily="34" charset="0"/>
                <a:cs typeface="Arial" panose="020B0604020202020204" pitchFamily="34" charset="0"/>
              </a:rPr>
              <a:t>Der er indkommet ca. 1600 høringssvar</a:t>
            </a:r>
          </a:p>
          <a:p>
            <a:pPr marL="285750" indent="-285750">
              <a:buFont typeface="Arial" panose="020B0604020202020204" pitchFamily="34" charset="0"/>
              <a:buChar char="•"/>
            </a:pPr>
            <a:r>
              <a:rPr lang="da-DK" sz="1600" dirty="0">
                <a:latin typeface="Arial" panose="020B0604020202020204" pitchFamily="34" charset="0"/>
                <a:cs typeface="Arial" panose="020B0604020202020204" pitchFamily="34" charset="0"/>
              </a:rPr>
              <a:t>Teknik og Miljø læser og tematiserer</a:t>
            </a:r>
          </a:p>
          <a:p>
            <a:pPr marL="285750" indent="-285750">
              <a:buFont typeface="Arial" panose="020B0604020202020204" pitchFamily="34" charset="0"/>
              <a:buChar char="•"/>
            </a:pPr>
            <a:r>
              <a:rPr lang="da-DK" sz="1600" dirty="0">
                <a:latin typeface="Arial" panose="020B0604020202020204" pitchFamily="34" charset="0"/>
                <a:cs typeface="Arial" panose="020B0604020202020204" pitchFamily="34" charset="0"/>
              </a:rPr>
              <a:t>Der udveksles høringssvar med Trafikstyrelsen</a:t>
            </a:r>
          </a:p>
          <a:p>
            <a:endParaRPr lang="da-DK" sz="1600" dirty="0">
              <a:latin typeface="Arial" panose="020B0604020202020204" pitchFamily="34" charset="0"/>
              <a:cs typeface="Arial" panose="020B0604020202020204" pitchFamily="34" charset="0"/>
            </a:endParaRPr>
          </a:p>
          <a:p>
            <a:r>
              <a:rPr lang="da-DK" sz="1600" b="1" dirty="0">
                <a:latin typeface="Arial" panose="020B0604020202020204" pitchFamily="34" charset="0"/>
                <a:cs typeface="Arial" panose="020B0604020202020204" pitchFamily="34" charset="0"/>
              </a:rPr>
              <a:t>Udvidet inddragelsesproces</a:t>
            </a:r>
          </a:p>
          <a:p>
            <a:pPr marL="285750" indent="-285750">
              <a:buFont typeface="Arial" panose="020B0604020202020204" pitchFamily="34" charset="0"/>
              <a:buChar char="•"/>
            </a:pPr>
            <a:r>
              <a:rPr lang="da-DK" sz="1600" dirty="0">
                <a:latin typeface="Arial" panose="020B0604020202020204" pitchFamily="34" charset="0"/>
                <a:cs typeface="Arial" panose="020B0604020202020204" pitchFamily="34" charset="0"/>
              </a:rPr>
              <a:t>Behov for en anderledes tilgang givet antal høringssvar, sagens kompleksitet og betydning</a:t>
            </a:r>
          </a:p>
          <a:p>
            <a:pPr marL="285750" indent="-285750">
              <a:buFont typeface="Arial" panose="020B0604020202020204" pitchFamily="34" charset="0"/>
              <a:buChar char="•"/>
            </a:pPr>
            <a:r>
              <a:rPr lang="da-DK" sz="1600" dirty="0">
                <a:latin typeface="Arial" panose="020B0604020202020204" pitchFamily="34" charset="0"/>
                <a:cs typeface="Arial" panose="020B0604020202020204" pitchFamily="34" charset="0"/>
              </a:rPr>
              <a:t>Åben og inddragende myndighedsbehandling</a:t>
            </a:r>
          </a:p>
          <a:p>
            <a:pPr marL="285750" indent="-285750">
              <a:buFont typeface="Arial" panose="020B0604020202020204" pitchFamily="34" charset="0"/>
              <a:buChar char="•"/>
            </a:pPr>
            <a:r>
              <a:rPr lang="da-DK" sz="1600" dirty="0">
                <a:latin typeface="Arial" panose="020B0604020202020204" pitchFamily="34" charset="0"/>
                <a:cs typeface="Arial" panose="020B0604020202020204" pitchFamily="34" charset="0"/>
              </a:rPr>
              <a:t>Belysning af data, fakta, muligheder og konsekvenser</a:t>
            </a:r>
          </a:p>
          <a:p>
            <a:br>
              <a:rPr lang="da-DK" sz="1600" b="1" dirty="0">
                <a:latin typeface="Arial" panose="020B0604020202020204" pitchFamily="34" charset="0"/>
                <a:cs typeface="Arial" panose="020B0604020202020204" pitchFamily="34" charset="0"/>
              </a:rPr>
            </a:br>
            <a:r>
              <a:rPr lang="da-DK" sz="1600" b="1" dirty="0">
                <a:latin typeface="Arial" panose="020B0604020202020204" pitchFamily="34" charset="0"/>
                <a:cs typeface="Arial" panose="020B0604020202020204" pitchFamily="34" charset="0"/>
              </a:rPr>
              <a:t>Samlet mål: Bedste grundlag for endelig politisk behandling</a:t>
            </a:r>
          </a:p>
          <a:p>
            <a:endParaRPr lang="da-DK" dirty="0">
              <a:latin typeface="Arial" panose="020B0604020202020204" pitchFamily="34" charset="0"/>
              <a:cs typeface="Arial" panose="020B0604020202020204" pitchFamily="34" charset="0"/>
            </a:endParaRPr>
          </a:p>
        </p:txBody>
      </p:sp>
      <p:pic>
        <p:nvPicPr>
          <p:cNvPr id="6" name="Billede 5">
            <a:extLst>
              <a:ext uri="{FF2B5EF4-FFF2-40B4-BE49-F238E27FC236}">
                <a16:creationId xmlns:a16="http://schemas.microsoft.com/office/drawing/2014/main" id="{310C9DC2-03D6-4B72-8770-127112A115F2}"/>
              </a:ext>
            </a:extLst>
          </p:cNvPr>
          <p:cNvPicPr>
            <a:picLocks noChangeAspect="1"/>
          </p:cNvPicPr>
          <p:nvPr/>
        </p:nvPicPr>
        <p:blipFill>
          <a:blip r:embed="rId3"/>
          <a:stretch>
            <a:fillRect/>
          </a:stretch>
        </p:blipFill>
        <p:spPr>
          <a:xfrm>
            <a:off x="7360227" y="0"/>
            <a:ext cx="4831773" cy="6858000"/>
          </a:xfrm>
          <a:prstGeom prst="rect">
            <a:avLst/>
          </a:prstGeom>
        </p:spPr>
      </p:pic>
    </p:spTree>
    <p:extLst>
      <p:ext uri="{BB962C8B-B14F-4D97-AF65-F5344CB8AC3E}">
        <p14:creationId xmlns:p14="http://schemas.microsoft.com/office/powerpoint/2010/main" val="19366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5253D08A-4043-4B42-BB55-A4845B6BE5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4854944" cy="6859418"/>
          </a:xfrm>
          <a:prstGeom prst="rect">
            <a:avLst/>
          </a:prstGeom>
        </p:spPr>
      </p:pic>
      <p:sp>
        <p:nvSpPr>
          <p:cNvPr id="4" name="Tekstfelt 3">
            <a:extLst>
              <a:ext uri="{FF2B5EF4-FFF2-40B4-BE49-F238E27FC236}">
                <a16:creationId xmlns:a16="http://schemas.microsoft.com/office/drawing/2014/main" id="{0300A2D0-624C-D34C-A21F-88E54057DBC0}"/>
              </a:ext>
            </a:extLst>
          </p:cNvPr>
          <p:cNvSpPr txBox="1"/>
          <p:nvPr/>
        </p:nvSpPr>
        <p:spPr>
          <a:xfrm>
            <a:off x="4673600" y="1121949"/>
            <a:ext cx="7127631" cy="5493812"/>
          </a:xfrm>
          <a:prstGeom prst="rect">
            <a:avLst/>
          </a:prstGeom>
          <a:noFill/>
        </p:spPr>
        <p:txBody>
          <a:bodyPr wrap="square" rtlCol="0">
            <a:spAutoFit/>
          </a:bodyPr>
          <a:lstStyle/>
          <a:p>
            <a:pPr lvl="1">
              <a:lnSpc>
                <a:spcPct val="150000"/>
              </a:lnSpc>
            </a:pPr>
            <a:endParaRPr lang="da-DK" sz="1300" dirty="0">
              <a:latin typeface="Arial" panose="020B0604020202020204" pitchFamily="34" charset="0"/>
              <a:cs typeface="Arial" panose="020B0604020202020204" pitchFamily="34" charset="0"/>
            </a:endParaRPr>
          </a:p>
          <a:p>
            <a:pPr lvl="1">
              <a:lnSpc>
                <a:spcPct val="150000"/>
              </a:lnSpc>
            </a:pPr>
            <a:r>
              <a:rPr lang="da-DK" sz="1300" dirty="0">
                <a:latin typeface="Arial" panose="020B0604020202020204" pitchFamily="34" charset="0"/>
                <a:cs typeface="Arial" panose="020B0604020202020204" pitchFamily="34" charset="0"/>
              </a:rPr>
              <a:t>1) Global vinkel </a:t>
            </a:r>
          </a:p>
          <a:p>
            <a:pPr marL="742950" lvl="1" indent="-285750">
              <a:lnSpc>
                <a:spcPct val="150000"/>
              </a:lnSpc>
              <a:buFont typeface="Arial" panose="020B0604020202020204" pitchFamily="34" charset="0"/>
              <a:buChar char="•"/>
            </a:pPr>
            <a:r>
              <a:rPr lang="da-DK" sz="1300" b="1" dirty="0">
                <a:latin typeface="Arial" panose="020B0604020202020204" pitchFamily="34" charset="0"/>
                <a:cs typeface="Arial" panose="020B0604020202020204" pitchFamily="34" charset="0"/>
              </a:rPr>
              <a:t>På den ene side</a:t>
            </a:r>
            <a:r>
              <a:rPr lang="da-DK" sz="1300" dirty="0">
                <a:latin typeface="Arial" panose="020B0604020202020204" pitchFamily="34" charset="0"/>
                <a:cs typeface="Arial" panose="020B0604020202020204" pitchFamily="34" charset="0"/>
              </a:rPr>
              <a:t>: Klodens behov for en øjeblikkelig grøn omstilling</a:t>
            </a:r>
            <a:endParaRPr lang="da-DK" sz="1300" b="1" dirty="0">
              <a:latin typeface="Arial" panose="020B0604020202020204" pitchFamily="34" charset="0"/>
              <a:cs typeface="Arial" panose="020B0604020202020204" pitchFamily="34" charset="0"/>
            </a:endParaRPr>
          </a:p>
          <a:p>
            <a:pPr marL="742950" lvl="1" indent="-285750">
              <a:lnSpc>
                <a:spcPct val="150000"/>
              </a:lnSpc>
              <a:buFont typeface="Arial" panose="020B0604020202020204" pitchFamily="34" charset="0"/>
              <a:buChar char="•"/>
            </a:pPr>
            <a:r>
              <a:rPr lang="da-DK" sz="1300" b="1" dirty="0">
                <a:latin typeface="Arial" panose="020B0604020202020204" pitchFamily="34" charset="0"/>
                <a:cs typeface="Arial" panose="020B0604020202020204" pitchFamily="34" charset="0"/>
              </a:rPr>
              <a:t>På den anden side</a:t>
            </a:r>
            <a:r>
              <a:rPr lang="da-DK" sz="1300" dirty="0">
                <a:latin typeface="Arial" panose="020B0604020202020204" pitchFamily="34" charset="0"/>
                <a:cs typeface="Arial" panose="020B0604020202020204" pitchFamily="34" charset="0"/>
              </a:rPr>
              <a:t>: Den mindst klimabelastende varetransport er af søvejen, og global varetransport er ikke i tilbagegang</a:t>
            </a:r>
          </a:p>
          <a:p>
            <a:pPr lvl="1">
              <a:lnSpc>
                <a:spcPct val="150000"/>
              </a:lnSpc>
            </a:pPr>
            <a:endParaRPr lang="da-DK" sz="1300" dirty="0">
              <a:latin typeface="Arial" panose="020B0604020202020204" pitchFamily="34" charset="0"/>
              <a:cs typeface="Arial" panose="020B0604020202020204" pitchFamily="34" charset="0"/>
            </a:endParaRPr>
          </a:p>
          <a:p>
            <a:pPr lvl="1">
              <a:lnSpc>
                <a:spcPct val="150000"/>
              </a:lnSpc>
            </a:pPr>
            <a:r>
              <a:rPr lang="da-DK" sz="1300" dirty="0">
                <a:latin typeface="Arial" panose="020B0604020202020204" pitchFamily="34" charset="0"/>
                <a:cs typeface="Arial" panose="020B0604020202020204" pitchFamily="34" charset="0"/>
              </a:rPr>
              <a:t>2) National/regional vinkel</a:t>
            </a:r>
          </a:p>
          <a:p>
            <a:pPr marL="742950" lvl="1" indent="-285750">
              <a:lnSpc>
                <a:spcPct val="150000"/>
              </a:lnSpc>
              <a:buFont typeface="Arial" panose="020B0604020202020204" pitchFamily="34" charset="0"/>
              <a:buChar char="•"/>
            </a:pPr>
            <a:r>
              <a:rPr lang="da-DK" sz="1300" b="1" dirty="0">
                <a:latin typeface="Arial" panose="020B0604020202020204" pitchFamily="34" charset="0"/>
                <a:cs typeface="Arial" panose="020B0604020202020204" pitchFamily="34" charset="0"/>
              </a:rPr>
              <a:t>På den ene side</a:t>
            </a:r>
            <a:r>
              <a:rPr lang="da-DK" sz="1300" dirty="0">
                <a:latin typeface="Arial" panose="020B0604020202020204" pitchFamily="34" charset="0"/>
                <a:cs typeface="Arial" panose="020B0604020202020204" pitchFamily="34" charset="0"/>
              </a:rPr>
              <a:t>: Behov for at afsøge alternativer til udvidelsen: samarbejde med Grenå Havn, tørhavn, bedre pladsudnyttelse, udvidelse mod nord</a:t>
            </a:r>
          </a:p>
          <a:p>
            <a:pPr marL="742950" lvl="1" indent="-285750">
              <a:lnSpc>
                <a:spcPct val="150000"/>
              </a:lnSpc>
              <a:buFont typeface="Arial" panose="020B0604020202020204" pitchFamily="34" charset="0"/>
              <a:buChar char="•"/>
            </a:pPr>
            <a:r>
              <a:rPr lang="da-DK" sz="1300" b="1" dirty="0">
                <a:latin typeface="Arial" panose="020B0604020202020204" pitchFamily="34" charset="0"/>
                <a:cs typeface="Arial" panose="020B0604020202020204" pitchFamily="34" charset="0"/>
              </a:rPr>
              <a:t>På den anden side</a:t>
            </a:r>
            <a:r>
              <a:rPr lang="da-DK" sz="1300" dirty="0">
                <a:latin typeface="Arial" panose="020B0604020202020204" pitchFamily="34" charset="0"/>
                <a:cs typeface="Arial" panose="020B0604020202020204" pitchFamily="34" charset="0"/>
              </a:rPr>
              <a:t>: Behov for en konkurrencedygtig og ikke-specialiseret havn af hensyn til regionens virksomheders konkurrenceevne</a:t>
            </a:r>
          </a:p>
          <a:p>
            <a:pPr>
              <a:lnSpc>
                <a:spcPct val="150000"/>
              </a:lnSpc>
            </a:pPr>
            <a:endParaRPr lang="da-DK" sz="1300" dirty="0">
              <a:latin typeface="Arial" panose="020B0604020202020204" pitchFamily="34" charset="0"/>
              <a:cs typeface="Arial" panose="020B0604020202020204" pitchFamily="34" charset="0"/>
            </a:endParaRPr>
          </a:p>
          <a:p>
            <a:pPr lvl="1">
              <a:lnSpc>
                <a:spcPct val="150000"/>
              </a:lnSpc>
            </a:pPr>
            <a:r>
              <a:rPr lang="da-DK" sz="1300" dirty="0">
                <a:latin typeface="Arial" panose="020B0604020202020204" pitchFamily="34" charset="0"/>
                <a:cs typeface="Arial" panose="020B0604020202020204" pitchFamily="34" charset="0"/>
              </a:rPr>
              <a:t>3) Lokal vinkel</a:t>
            </a:r>
          </a:p>
          <a:p>
            <a:pPr marL="742950" lvl="1" indent="-285750">
              <a:lnSpc>
                <a:spcPct val="150000"/>
              </a:lnSpc>
              <a:buFont typeface="Arial" panose="020B0604020202020204" pitchFamily="34" charset="0"/>
              <a:buChar char="•"/>
            </a:pPr>
            <a:r>
              <a:rPr lang="da-DK" sz="1300" b="1" dirty="0">
                <a:latin typeface="Arial" panose="020B0604020202020204" pitchFamily="34" charset="0"/>
                <a:cs typeface="Arial" panose="020B0604020202020204" pitchFamily="34" charset="0"/>
              </a:rPr>
              <a:t>På den ene side</a:t>
            </a:r>
            <a:r>
              <a:rPr lang="da-DK" sz="1300" dirty="0">
                <a:latin typeface="Arial" panose="020B0604020202020204" pitchFamily="34" charset="0"/>
                <a:cs typeface="Arial" panose="020B0604020202020204" pitchFamily="34" charset="0"/>
              </a:rPr>
              <a:t>: Forslaget tager ikke helhedsorienterede hensyn, og havnens arealbehov er ikke udfordret tilstrækkeligt </a:t>
            </a:r>
          </a:p>
          <a:p>
            <a:pPr marL="742950" lvl="1" indent="-285750">
              <a:lnSpc>
                <a:spcPct val="150000"/>
              </a:lnSpc>
              <a:buFont typeface="Arial" panose="020B0604020202020204" pitchFamily="34" charset="0"/>
              <a:buChar char="•"/>
            </a:pPr>
            <a:r>
              <a:rPr lang="da-DK" sz="1300" b="1" dirty="0">
                <a:latin typeface="Arial" panose="020B0604020202020204" pitchFamily="34" charset="0"/>
                <a:cs typeface="Arial" panose="020B0604020202020204" pitchFamily="34" charset="0"/>
              </a:rPr>
              <a:t>På den anden side</a:t>
            </a:r>
            <a:r>
              <a:rPr lang="da-DK" sz="1300" dirty="0">
                <a:latin typeface="Arial" panose="020B0604020202020204" pitchFamily="34" charset="0"/>
                <a:cs typeface="Arial" panose="020B0604020202020204" pitchFamily="34" charset="0"/>
              </a:rPr>
              <a:t>: Der er en længere by-udviklingshistorie bag forslaget </a:t>
            </a:r>
          </a:p>
          <a:p>
            <a:pPr marL="742950" lvl="1" indent="-285750">
              <a:buFont typeface="Arial" panose="020B0604020202020204" pitchFamily="34" charset="0"/>
              <a:buChar char="•"/>
            </a:pPr>
            <a:endParaRPr lang="da-DK" sz="13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da-DK" sz="13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da-DK" sz="1300" dirty="0">
              <a:latin typeface="Arial" panose="020B0604020202020204" pitchFamily="34" charset="0"/>
              <a:cs typeface="Arial" panose="020B0604020202020204" pitchFamily="34" charset="0"/>
            </a:endParaRPr>
          </a:p>
        </p:txBody>
      </p:sp>
      <p:sp>
        <p:nvSpPr>
          <p:cNvPr id="5" name="Tekstfelt 4">
            <a:extLst>
              <a:ext uri="{FF2B5EF4-FFF2-40B4-BE49-F238E27FC236}">
                <a16:creationId xmlns:a16="http://schemas.microsoft.com/office/drawing/2014/main" id="{6BB4DB17-6DD2-1942-B4C8-7A5634A4D058}"/>
              </a:ext>
            </a:extLst>
          </p:cNvPr>
          <p:cNvSpPr txBox="1"/>
          <p:nvPr/>
        </p:nvSpPr>
        <p:spPr>
          <a:xfrm>
            <a:off x="5108236" y="260210"/>
            <a:ext cx="6730379" cy="1384995"/>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Behov for havneudvidelsen og forslag til ændringer</a:t>
            </a:r>
          </a:p>
          <a:p>
            <a:endParaRPr lang="da-DK" sz="4400" dirty="0">
              <a:latin typeface="Bebas Kai" panose="04050603020B02020204" pitchFamily="82" charset="0"/>
            </a:endParaRPr>
          </a:p>
        </p:txBody>
      </p:sp>
      <p:sp>
        <p:nvSpPr>
          <p:cNvPr id="6" name="Tekstfelt 5">
            <a:extLst>
              <a:ext uri="{FF2B5EF4-FFF2-40B4-BE49-F238E27FC236}">
                <a16:creationId xmlns:a16="http://schemas.microsoft.com/office/drawing/2014/main" id="{313C242D-9F63-5043-AFEE-A76BFF26ABB1}"/>
              </a:ext>
            </a:extLst>
          </p:cNvPr>
          <p:cNvSpPr txBox="1"/>
          <p:nvPr/>
        </p:nvSpPr>
        <p:spPr>
          <a:xfrm>
            <a:off x="5100267" y="798819"/>
            <a:ext cx="4854944" cy="707886"/>
          </a:xfrm>
          <a:prstGeom prst="rect">
            <a:avLst/>
          </a:prstGeom>
          <a:noFill/>
          <a:ln>
            <a:noFill/>
          </a:ln>
        </p:spPr>
        <p:txBody>
          <a:bodyPr wrap="square" rtlCol="0">
            <a:spAutoFit/>
          </a:bodyPr>
          <a:lstStyle/>
          <a:p>
            <a:r>
              <a:rPr lang="da-DK" sz="1200" dirty="0">
                <a:latin typeface="Arial" panose="020B0604020202020204" pitchFamily="34" charset="0"/>
                <a:cs typeface="Arial" panose="020B0604020202020204" pitchFamily="34" charset="0"/>
              </a:rPr>
              <a:t> </a:t>
            </a:r>
          </a:p>
          <a:p>
            <a:r>
              <a:rPr lang="da-DK" sz="1200" dirty="0">
                <a:latin typeface="Arial" panose="020B0604020202020204" pitchFamily="34" charset="0"/>
                <a:cs typeface="Arial" panose="020B0604020202020204" pitchFamily="34" charset="0"/>
              </a:rPr>
              <a:t>Opsamling på dialog</a:t>
            </a:r>
          </a:p>
          <a:p>
            <a:endParaRPr lang="da-DK" sz="1600" dirty="0">
              <a:latin typeface="Arial" panose="020B0604020202020204" pitchFamily="34" charset="0"/>
              <a:cs typeface="Arial" panose="020B0604020202020204" pitchFamily="34" charset="0"/>
            </a:endParaRPr>
          </a:p>
        </p:txBody>
      </p:sp>
      <p:cxnSp>
        <p:nvCxnSpPr>
          <p:cNvPr id="7" name="Lige forbindelse 6">
            <a:extLst>
              <a:ext uri="{FF2B5EF4-FFF2-40B4-BE49-F238E27FC236}">
                <a16:creationId xmlns:a16="http://schemas.microsoft.com/office/drawing/2014/main" id="{58068399-30CD-9140-B61E-EBA5FCF4B584}"/>
              </a:ext>
            </a:extLst>
          </p:cNvPr>
          <p:cNvCxnSpPr>
            <a:cxnSpLocks/>
          </p:cNvCxnSpPr>
          <p:nvPr/>
        </p:nvCxnSpPr>
        <p:spPr>
          <a:xfrm>
            <a:off x="5244432" y="895588"/>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8" name="Billede 7">
            <a:extLst>
              <a:ext uri="{FF2B5EF4-FFF2-40B4-BE49-F238E27FC236}">
                <a16:creationId xmlns:a16="http://schemas.microsoft.com/office/drawing/2014/main" id="{923A4A56-48DB-FD48-9B5D-8FFDC50BE5AD}"/>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3311766" y="6273499"/>
            <a:ext cx="1071118" cy="408466"/>
          </a:xfrm>
          <a:prstGeom prst="rect">
            <a:avLst/>
          </a:prstGeom>
        </p:spPr>
      </p:pic>
    </p:spTree>
    <p:extLst>
      <p:ext uri="{BB962C8B-B14F-4D97-AF65-F5344CB8AC3E}">
        <p14:creationId xmlns:p14="http://schemas.microsoft.com/office/powerpoint/2010/main" val="2447008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B91146B8-48DD-FD4D-9BD3-8FE30B2E0D7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5143500" cy="6858000"/>
          </a:xfrm>
          <a:prstGeom prst="rect">
            <a:avLst/>
          </a:prstGeom>
        </p:spPr>
      </p:pic>
      <p:sp>
        <p:nvSpPr>
          <p:cNvPr id="4" name="Tekstfelt 3">
            <a:extLst>
              <a:ext uri="{FF2B5EF4-FFF2-40B4-BE49-F238E27FC236}">
                <a16:creationId xmlns:a16="http://schemas.microsoft.com/office/drawing/2014/main" id="{0300A2D0-624C-D34C-A21F-88E54057DBC0}"/>
              </a:ext>
            </a:extLst>
          </p:cNvPr>
          <p:cNvSpPr txBox="1"/>
          <p:nvPr/>
        </p:nvSpPr>
        <p:spPr>
          <a:xfrm>
            <a:off x="5351779" y="1249168"/>
            <a:ext cx="6516566" cy="6056915"/>
          </a:xfrm>
          <a:prstGeom prst="rect">
            <a:avLst/>
          </a:prstGeom>
          <a:noFill/>
        </p:spPr>
        <p:txBody>
          <a:bodyPr wrap="square" rtlCol="0">
            <a:spAutoFit/>
          </a:bodyPr>
          <a:lstStyle/>
          <a:p>
            <a:pPr>
              <a:lnSpc>
                <a:spcPct val="150000"/>
              </a:lnSpc>
            </a:pPr>
            <a:r>
              <a:rPr lang="da-DK" sz="1300">
                <a:latin typeface="Arial" panose="020B0604020202020204" pitchFamily="34" charset="0"/>
                <a:cs typeface="Arial" panose="020B0604020202020204" pitchFamily="34" charset="0"/>
              </a:rPr>
              <a:t>Ny behovsanalyse fra Rambøll </a:t>
            </a:r>
          </a:p>
          <a:p>
            <a:pPr marL="285750" indent="-285750">
              <a:lnSpc>
                <a:spcPct val="150000"/>
              </a:lnSpc>
              <a:buFont typeface="Arial" panose="020B0604020202020204" pitchFamily="34" charset="0"/>
              <a:buChar char="•"/>
            </a:pPr>
            <a:r>
              <a:rPr lang="da-DK" sz="1300">
                <a:latin typeface="Arial" panose="020B0604020202020204" pitchFamily="34" charset="0"/>
                <a:cs typeface="Arial" panose="020B0604020202020204" pitchFamily="34" charset="0"/>
              </a:rPr>
              <a:t>Fokuserer alene på det </a:t>
            </a:r>
            <a:r>
              <a:rPr lang="da-DK" sz="1300" b="1">
                <a:latin typeface="Arial" panose="020B0604020202020204" pitchFamily="34" charset="0"/>
                <a:cs typeface="Arial" panose="020B0604020202020204" pitchFamily="34" charset="0"/>
              </a:rPr>
              <a:t>forretningsmæssige behov</a:t>
            </a:r>
            <a:r>
              <a:rPr lang="da-DK" sz="1300">
                <a:latin typeface="Arial" panose="020B0604020202020204" pitchFamily="34" charset="0"/>
                <a:cs typeface="Arial" panose="020B0604020202020204" pitchFamily="34" charset="0"/>
              </a:rPr>
              <a:t> for en havneudvidelse for at kunne estimere det fremtidige behov for yderligere arealer.</a:t>
            </a:r>
          </a:p>
          <a:p>
            <a:pPr marL="285750" indent="-285750">
              <a:lnSpc>
                <a:spcPct val="150000"/>
              </a:lnSpc>
              <a:buFont typeface="Arial" panose="020B0604020202020204" pitchFamily="34" charset="0"/>
              <a:buChar char="•"/>
            </a:pPr>
            <a:endParaRPr lang="da-DK" sz="1300">
              <a:latin typeface="Arial" panose="020B0604020202020204" pitchFamily="34" charset="0"/>
              <a:cs typeface="Arial" panose="020B0604020202020204" pitchFamily="34" charset="0"/>
            </a:endParaRPr>
          </a:p>
          <a:p>
            <a:pPr>
              <a:lnSpc>
                <a:spcPct val="150000"/>
              </a:lnSpc>
            </a:pPr>
            <a:r>
              <a:rPr lang="da-DK" sz="1300">
                <a:latin typeface="Arial" panose="020B0604020202020204" pitchFamily="34" charset="0"/>
                <a:cs typeface="Arial" panose="020B0604020202020204" pitchFamily="34" charset="0"/>
              </a:rPr>
              <a:t>Konklusion: Øget pladsbehov på havnen i alle tre givne vækstscenarier</a:t>
            </a:r>
          </a:p>
          <a:p>
            <a:pPr marL="285750" indent="-285750">
              <a:lnSpc>
                <a:spcPct val="150000"/>
              </a:lnSpc>
              <a:buFont typeface="Arial" panose="020B0604020202020204" pitchFamily="34" charset="0"/>
              <a:buChar char="•"/>
            </a:pPr>
            <a:r>
              <a:rPr lang="da-DK" sz="1300" b="1">
                <a:latin typeface="Arial" panose="020B0604020202020204" pitchFamily="34" charset="0"/>
                <a:cs typeface="Arial" panose="020B0604020202020204" pitchFamily="34" charset="0"/>
              </a:rPr>
              <a:t>På den ene side</a:t>
            </a:r>
            <a:r>
              <a:rPr lang="da-DK" sz="1300">
                <a:latin typeface="Arial" panose="020B0604020202020204" pitchFamily="34" charset="0"/>
                <a:cs typeface="Arial" panose="020B0604020202020204" pitchFamily="34" charset="0"/>
              </a:rPr>
              <a:t>: Hvad vil der ske med havnen, hvis planerne om udvidelse ikke bliver vedtaget? Hvad med andre behov end de kommercielle behov? </a:t>
            </a:r>
          </a:p>
          <a:p>
            <a:pPr marL="285750" indent="-285750">
              <a:lnSpc>
                <a:spcPct val="150000"/>
              </a:lnSpc>
              <a:buFont typeface="Arial" panose="020B0604020202020204" pitchFamily="34" charset="0"/>
              <a:buChar char="•"/>
            </a:pPr>
            <a:r>
              <a:rPr lang="da-DK" sz="1300" b="1">
                <a:latin typeface="Arial" panose="020B0604020202020204" pitchFamily="34" charset="0"/>
                <a:cs typeface="Arial" panose="020B0604020202020204" pitchFamily="34" charset="0"/>
              </a:rPr>
              <a:t>På den anden side</a:t>
            </a:r>
            <a:r>
              <a:rPr lang="da-DK" sz="1300">
                <a:latin typeface="Arial" panose="020B0604020202020204" pitchFamily="34" charset="0"/>
                <a:cs typeface="Arial" panose="020B0604020202020204" pitchFamily="34" charset="0"/>
              </a:rPr>
              <a:t>: Havnens virksomhed er båret af kunderne. Aarhus Havn er en vigtig </a:t>
            </a:r>
            <a:r>
              <a:rPr lang="da-DK" sz="1300" err="1">
                <a:latin typeface="Arial" panose="020B0604020202020204" pitchFamily="34" charset="0"/>
                <a:cs typeface="Arial" panose="020B0604020202020204" pitchFamily="34" charset="0"/>
              </a:rPr>
              <a:t>samfundskritisk</a:t>
            </a:r>
            <a:r>
              <a:rPr lang="da-DK" sz="1300">
                <a:latin typeface="Arial" panose="020B0604020202020204" pitchFamily="34" charset="0"/>
                <a:cs typeface="Arial" panose="020B0604020202020204" pitchFamily="34" charset="0"/>
              </a:rPr>
              <a:t> del af forsyningssikkerheden i Danmark.</a:t>
            </a:r>
          </a:p>
          <a:p>
            <a:pPr marL="285750" indent="-285750">
              <a:lnSpc>
                <a:spcPct val="150000"/>
              </a:lnSpc>
              <a:buFont typeface="Arial" panose="020B0604020202020204" pitchFamily="34" charset="0"/>
              <a:buChar char="•"/>
            </a:pPr>
            <a:endParaRPr lang="da-DK" sz="1300">
              <a:latin typeface="Arial" panose="020B0604020202020204" pitchFamily="34" charset="0"/>
              <a:cs typeface="Arial" panose="020B0604020202020204" pitchFamily="34" charset="0"/>
            </a:endParaRPr>
          </a:p>
          <a:p>
            <a:pPr>
              <a:lnSpc>
                <a:spcPct val="150000"/>
              </a:lnSpc>
            </a:pPr>
            <a:r>
              <a:rPr lang="da-DK" sz="1300">
                <a:latin typeface="Arial" panose="020B0604020202020204" pitchFamily="34" charset="0"/>
                <a:cs typeface="Arial" panose="020B0604020202020204" pitchFamily="34" charset="0"/>
              </a:rPr>
              <a:t>Baggrund for pladsbehovet, herunder </a:t>
            </a:r>
          </a:p>
          <a:p>
            <a:pPr marL="285750" indent="-285750">
              <a:lnSpc>
                <a:spcPct val="150000"/>
              </a:lnSpc>
              <a:buFont typeface="Arial" panose="020B0604020202020204" pitchFamily="34" charset="0"/>
              <a:buChar char="•"/>
            </a:pPr>
            <a:r>
              <a:rPr lang="da-DK" sz="1300">
                <a:latin typeface="Arial" panose="020B0604020202020204" pitchFamily="34" charset="0"/>
                <a:cs typeface="Arial" panose="020B0604020202020204" pitchFamily="34" charset="0"/>
              </a:rPr>
              <a:t>Havnen håndterer </a:t>
            </a:r>
            <a:r>
              <a:rPr lang="da-DK" sz="1300" b="1">
                <a:latin typeface="Arial" panose="020B0604020202020204" pitchFamily="34" charset="0"/>
                <a:cs typeface="Arial" panose="020B0604020202020204" pitchFamily="34" charset="0"/>
              </a:rPr>
              <a:t>nye og anderledes typer af gods, der kræver mere plads </a:t>
            </a:r>
            <a:r>
              <a:rPr lang="da-DK" sz="1300">
                <a:latin typeface="Arial" panose="020B0604020202020204" pitchFamily="34" charset="0"/>
                <a:cs typeface="Arial" panose="020B0604020202020204" pitchFamily="34" charset="0"/>
              </a:rPr>
              <a:t>(fx økologiske varer og nye typer af brændsler) og et behov for flere forretningsområder inkl. synergier på tværs</a:t>
            </a:r>
          </a:p>
          <a:p>
            <a:pPr marL="285750" indent="-285750">
              <a:lnSpc>
                <a:spcPct val="150000"/>
              </a:lnSpc>
              <a:buFont typeface="Arial" panose="020B0604020202020204" pitchFamily="34" charset="0"/>
              <a:buChar char="•"/>
            </a:pPr>
            <a:endParaRPr lang="da-DK" sz="1300">
              <a:latin typeface="Arial" panose="020B0604020202020204" pitchFamily="34" charset="0"/>
              <a:cs typeface="Arial" panose="020B0604020202020204" pitchFamily="34" charset="0"/>
            </a:endParaRPr>
          </a:p>
          <a:p>
            <a:pPr>
              <a:lnSpc>
                <a:spcPct val="150000"/>
              </a:lnSpc>
            </a:pPr>
            <a:r>
              <a:rPr lang="da-DK" sz="1300" i="1">
                <a:latin typeface="Arial" panose="020B0604020202020204" pitchFamily="34" charset="0"/>
                <a:cs typeface="Arial" panose="020B0604020202020204" pitchFamily="34" charset="0"/>
              </a:rPr>
              <a:t>Ønske om en mere helhedsorienteret tilgang til diskussionen af behov: Er udvidelsen samfundsmæssigt afgørende, klimamæssige hensyn og koblingen til den visuelle påvirkning </a:t>
            </a:r>
            <a:r>
              <a:rPr lang="da-DK" sz="1300" i="1">
                <a:latin typeface="Arial" panose="020B0604020202020204" pitchFamily="34" charset="0"/>
                <a:cs typeface="Arial" panose="020B0604020202020204" pitchFamily="34" charset="0"/>
                <a:sym typeface="Wingdings" panose="05000000000000000000" pitchFamily="2" charset="2"/>
              </a:rPr>
              <a:t> anden runde af temamøder. </a:t>
            </a:r>
            <a:endParaRPr lang="da-DK" sz="1300" i="1">
              <a:latin typeface="Arial" panose="020B0604020202020204" pitchFamily="34" charset="0"/>
              <a:cs typeface="Arial" panose="020B0604020202020204" pitchFamily="34" charset="0"/>
            </a:endParaRPr>
          </a:p>
          <a:p>
            <a:pPr>
              <a:lnSpc>
                <a:spcPct val="150000"/>
              </a:lnSpc>
            </a:pPr>
            <a:endParaRPr lang="da-DK" sz="130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endParaRPr lang="da-DK" sz="1300">
              <a:latin typeface="Arial" panose="020B0604020202020204" pitchFamily="34" charset="0"/>
              <a:cs typeface="Arial" panose="020B0604020202020204" pitchFamily="34" charset="0"/>
            </a:endParaRPr>
          </a:p>
        </p:txBody>
      </p:sp>
      <p:sp>
        <p:nvSpPr>
          <p:cNvPr id="5" name="Tekstfelt 4">
            <a:extLst>
              <a:ext uri="{FF2B5EF4-FFF2-40B4-BE49-F238E27FC236}">
                <a16:creationId xmlns:a16="http://schemas.microsoft.com/office/drawing/2014/main" id="{6BB4DB17-6DD2-1942-B4C8-7A5634A4D058}"/>
              </a:ext>
            </a:extLst>
          </p:cNvPr>
          <p:cNvSpPr txBox="1"/>
          <p:nvPr/>
        </p:nvSpPr>
        <p:spPr>
          <a:xfrm>
            <a:off x="5439276" y="315472"/>
            <a:ext cx="6270378" cy="1384995"/>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Behov for havneudvidelsen og forslag til ændringer</a:t>
            </a:r>
          </a:p>
          <a:p>
            <a:endParaRPr lang="da-DK" sz="4400" dirty="0">
              <a:latin typeface="Bebas Kai" panose="04050603020B02020204" pitchFamily="82" charset="0"/>
            </a:endParaRPr>
          </a:p>
        </p:txBody>
      </p:sp>
      <p:sp>
        <p:nvSpPr>
          <p:cNvPr id="6" name="Tekstfelt 5">
            <a:extLst>
              <a:ext uri="{FF2B5EF4-FFF2-40B4-BE49-F238E27FC236}">
                <a16:creationId xmlns:a16="http://schemas.microsoft.com/office/drawing/2014/main" id="{313C242D-9F63-5043-AFEE-A76BFF26ABB1}"/>
              </a:ext>
            </a:extLst>
          </p:cNvPr>
          <p:cNvSpPr txBox="1"/>
          <p:nvPr/>
        </p:nvSpPr>
        <p:spPr>
          <a:xfrm>
            <a:off x="5356238" y="1007969"/>
            <a:ext cx="2510071" cy="276999"/>
          </a:xfrm>
          <a:prstGeom prst="rect">
            <a:avLst/>
          </a:prstGeom>
          <a:noFill/>
          <a:ln>
            <a:noFill/>
          </a:ln>
        </p:spPr>
        <p:txBody>
          <a:bodyPr wrap="square" rtlCol="0">
            <a:spAutoFit/>
          </a:bodyPr>
          <a:lstStyle/>
          <a:p>
            <a:r>
              <a:rPr lang="da-DK" sz="1200" dirty="0">
                <a:latin typeface="Arial" panose="020B0604020202020204" pitchFamily="34" charset="0"/>
                <a:cs typeface="Arial" panose="020B0604020202020204" pitchFamily="34" charset="0"/>
              </a:rPr>
              <a:t>Opsamling på dialog</a:t>
            </a:r>
          </a:p>
        </p:txBody>
      </p:sp>
      <p:cxnSp>
        <p:nvCxnSpPr>
          <p:cNvPr id="7" name="Lige forbindelse 6">
            <a:extLst>
              <a:ext uri="{FF2B5EF4-FFF2-40B4-BE49-F238E27FC236}">
                <a16:creationId xmlns:a16="http://schemas.microsoft.com/office/drawing/2014/main" id="{58068399-30CD-9140-B61E-EBA5FCF4B584}"/>
              </a:ext>
            </a:extLst>
          </p:cNvPr>
          <p:cNvCxnSpPr>
            <a:cxnSpLocks/>
          </p:cNvCxnSpPr>
          <p:nvPr/>
        </p:nvCxnSpPr>
        <p:spPr>
          <a:xfrm>
            <a:off x="5439276" y="993273"/>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8" name="Billede 7">
            <a:extLst>
              <a:ext uri="{FF2B5EF4-FFF2-40B4-BE49-F238E27FC236}">
                <a16:creationId xmlns:a16="http://schemas.microsoft.com/office/drawing/2014/main" id="{923A4A56-48DB-FD48-9B5D-8FFDC50BE5AD}"/>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3649696" y="6273499"/>
            <a:ext cx="1071118" cy="408466"/>
          </a:xfrm>
          <a:prstGeom prst="rect">
            <a:avLst/>
          </a:prstGeom>
        </p:spPr>
      </p:pic>
    </p:spTree>
    <p:extLst>
      <p:ext uri="{BB962C8B-B14F-4D97-AF65-F5344CB8AC3E}">
        <p14:creationId xmlns:p14="http://schemas.microsoft.com/office/powerpoint/2010/main" val="1427152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5A0AEA45-91F5-854A-AE61-FBCBEC20172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7766" y="-1"/>
            <a:ext cx="5024145" cy="6892881"/>
          </a:xfrm>
          <a:prstGeom prst="rect">
            <a:avLst/>
          </a:prstGeom>
        </p:spPr>
      </p:pic>
      <p:sp>
        <p:nvSpPr>
          <p:cNvPr id="4" name="Tekstfelt 3">
            <a:extLst>
              <a:ext uri="{FF2B5EF4-FFF2-40B4-BE49-F238E27FC236}">
                <a16:creationId xmlns:a16="http://schemas.microsoft.com/office/drawing/2014/main" id="{0300A2D0-624C-D34C-A21F-88E54057DBC0}"/>
              </a:ext>
            </a:extLst>
          </p:cNvPr>
          <p:cNvSpPr txBox="1"/>
          <p:nvPr/>
        </p:nvSpPr>
        <p:spPr>
          <a:xfrm>
            <a:off x="5024146" y="1377301"/>
            <a:ext cx="6839352" cy="5156668"/>
          </a:xfrm>
          <a:prstGeom prst="rect">
            <a:avLst/>
          </a:prstGeom>
          <a:noFill/>
        </p:spPr>
        <p:txBody>
          <a:bodyPr wrap="square" rtlCol="0">
            <a:spAutoFit/>
          </a:bodyPr>
          <a:lstStyle/>
          <a:p>
            <a:pPr>
              <a:lnSpc>
                <a:spcPct val="150000"/>
              </a:lnSpc>
            </a:pPr>
            <a:r>
              <a:rPr lang="da-DK" sz="1300" b="1" u="sng" dirty="0">
                <a:latin typeface="Arial" panose="020B0604020202020204" pitchFamily="34" charset="0"/>
                <a:cs typeface="Arial" panose="020B0604020202020204" pitchFamily="34" charset="0"/>
              </a:rPr>
              <a:t>Udgangspunkt</a:t>
            </a:r>
            <a:r>
              <a:rPr lang="da-DK" sz="1300" u="sng" dirty="0">
                <a:latin typeface="Arial" panose="020B0604020202020204" pitchFamily="34" charset="0"/>
                <a:cs typeface="Arial" panose="020B0604020202020204" pitchFamily="34" charset="0"/>
              </a:rPr>
              <a:t>:</a:t>
            </a:r>
            <a:r>
              <a:rPr lang="da-DK" sz="1300" dirty="0">
                <a:latin typeface="Arial" panose="020B0604020202020204" pitchFamily="34" charset="0"/>
                <a:cs typeface="Arial" panose="020B0604020202020204" pitchFamily="34" charset="0"/>
              </a:rPr>
              <a:t> Udvidelsen medfører en væsentlig visuel påvirkning af landskabet</a:t>
            </a:r>
          </a:p>
          <a:p>
            <a:pPr marL="285750" indent="-285750">
              <a:lnSpc>
                <a:spcPct val="150000"/>
              </a:lnSpc>
              <a:buFont typeface="Arial" panose="020B0604020202020204" pitchFamily="34" charset="0"/>
              <a:buChar char="•"/>
            </a:pPr>
            <a:r>
              <a:rPr lang="da-DK" sz="1300" b="1" dirty="0">
                <a:latin typeface="Arial" panose="020B0604020202020204" pitchFamily="34" charset="0"/>
                <a:cs typeface="Arial" panose="020B0604020202020204" pitchFamily="34" charset="0"/>
              </a:rPr>
              <a:t>På den ene side</a:t>
            </a:r>
            <a:r>
              <a:rPr lang="da-DK" sz="1300" dirty="0">
                <a:latin typeface="Arial" panose="020B0604020202020204" pitchFamily="34" charset="0"/>
                <a:cs typeface="Arial" panose="020B0604020202020204" pitchFamily="34" charset="0"/>
              </a:rPr>
              <a:t>: Mange høringssvar viser en stor bekymring for påvirkningen og forholdet mellem byen og bugten. </a:t>
            </a:r>
          </a:p>
          <a:p>
            <a:pPr marL="285750" indent="-285750">
              <a:lnSpc>
                <a:spcPct val="150000"/>
              </a:lnSpc>
              <a:buFont typeface="Arial" panose="020B0604020202020204" pitchFamily="34" charset="0"/>
              <a:buChar char="•"/>
            </a:pPr>
            <a:r>
              <a:rPr lang="da-DK" sz="1300" b="1" dirty="0">
                <a:latin typeface="Arial" panose="020B0604020202020204" pitchFamily="34" charset="0"/>
                <a:cs typeface="Arial" panose="020B0604020202020204" pitchFamily="34" charset="0"/>
              </a:rPr>
              <a:t>På den anden side</a:t>
            </a:r>
            <a:r>
              <a:rPr lang="da-DK" sz="1300" dirty="0">
                <a:latin typeface="Arial" panose="020B0604020202020204" pitchFamily="34" charset="0"/>
                <a:cs typeface="Arial" panose="020B0604020202020204" pitchFamily="34" charset="0"/>
              </a:rPr>
              <a:t>: Andre accepterer tabet, fordi de finder udvidelsen væsentlig for Aarhus, led i aftalen ml. byen og havnen (afgivelsen af Aarhus Ø).</a:t>
            </a:r>
          </a:p>
          <a:p>
            <a:pPr>
              <a:lnSpc>
                <a:spcPct val="150000"/>
              </a:lnSpc>
            </a:pPr>
            <a:endParaRPr lang="da-DK" sz="1300" dirty="0">
              <a:latin typeface="Arial" panose="020B0604020202020204" pitchFamily="34" charset="0"/>
              <a:cs typeface="Arial" panose="020B0604020202020204" pitchFamily="34" charset="0"/>
            </a:endParaRPr>
          </a:p>
          <a:p>
            <a:pPr>
              <a:lnSpc>
                <a:spcPct val="150000"/>
              </a:lnSpc>
            </a:pPr>
            <a:r>
              <a:rPr lang="da-DK" sz="1300" dirty="0">
                <a:latin typeface="Arial" panose="020B0604020202020204" pitchFamily="34" charset="0"/>
                <a:cs typeface="Arial" panose="020B0604020202020204" pitchFamily="34" charset="0"/>
              </a:rPr>
              <a:t>Sammenhæng mellem Aarhus og det omgivende landskab</a:t>
            </a:r>
          </a:p>
          <a:p>
            <a:pPr marL="285750" indent="-285750">
              <a:lnSpc>
                <a:spcPct val="150000"/>
              </a:lnSpc>
              <a:buFont typeface="Arial" panose="020B0604020202020204" pitchFamily="34" charset="0"/>
              <a:buChar char="•"/>
            </a:pPr>
            <a:r>
              <a:rPr lang="da-DK" sz="1300" b="1" dirty="0">
                <a:latin typeface="Arial" panose="020B0604020202020204" pitchFamily="34" charset="0"/>
                <a:cs typeface="Arial" panose="020B0604020202020204" pitchFamily="34" charset="0"/>
              </a:rPr>
              <a:t>På den ene side</a:t>
            </a:r>
            <a:r>
              <a:rPr lang="da-DK" sz="1300" dirty="0">
                <a:latin typeface="Arial" panose="020B0604020202020204" pitchFamily="34" charset="0"/>
                <a:cs typeface="Arial" panose="020B0604020202020204" pitchFamily="34" charset="0"/>
              </a:rPr>
              <a:t>: Der kan arbejdes med sigtelinjer og dermed begrænsning på højder og omfang af bebyggelse</a:t>
            </a:r>
          </a:p>
          <a:p>
            <a:pPr marL="285750" indent="-285750">
              <a:lnSpc>
                <a:spcPct val="150000"/>
              </a:lnSpc>
              <a:buFont typeface="Arial" panose="020B0604020202020204" pitchFamily="34" charset="0"/>
              <a:buChar char="•"/>
            </a:pPr>
            <a:r>
              <a:rPr lang="da-DK" sz="1300" b="1" dirty="0">
                <a:latin typeface="Arial" panose="020B0604020202020204" pitchFamily="34" charset="0"/>
                <a:cs typeface="Arial" panose="020B0604020202020204" pitchFamily="34" charset="0"/>
              </a:rPr>
              <a:t>På den anden side</a:t>
            </a:r>
            <a:r>
              <a:rPr lang="da-DK" sz="1300" dirty="0">
                <a:latin typeface="Arial" panose="020B0604020202020204" pitchFamily="34" charset="0"/>
                <a:cs typeface="Arial" panose="020B0604020202020204" pitchFamily="34" charset="0"/>
              </a:rPr>
              <a:t>: Vil vi overhovedet snakke løsninger, kan det indpasses i den eksisterende havn?</a:t>
            </a:r>
          </a:p>
          <a:p>
            <a:pPr lvl="1">
              <a:lnSpc>
                <a:spcPct val="150000"/>
              </a:lnSpc>
            </a:pPr>
            <a:endParaRPr lang="da-DK" sz="1300" dirty="0">
              <a:latin typeface="Arial" panose="020B0604020202020204" pitchFamily="34" charset="0"/>
              <a:cs typeface="Arial" panose="020B0604020202020204" pitchFamily="34" charset="0"/>
            </a:endParaRPr>
          </a:p>
          <a:p>
            <a:pPr>
              <a:lnSpc>
                <a:spcPct val="150000"/>
              </a:lnSpc>
            </a:pPr>
            <a:r>
              <a:rPr lang="da-DK" sz="1300" b="1" dirty="0">
                <a:latin typeface="Arial" panose="020B0604020202020204" pitchFamily="34" charset="0"/>
                <a:cs typeface="Arial" panose="020B0604020202020204" pitchFamily="34" charset="0"/>
              </a:rPr>
              <a:t>Havnens udseende </a:t>
            </a:r>
          </a:p>
          <a:p>
            <a:pPr marL="285750" indent="-285750">
              <a:lnSpc>
                <a:spcPct val="150000"/>
              </a:lnSpc>
              <a:buFont typeface="Arial" panose="020B0604020202020204" pitchFamily="34" charset="0"/>
              <a:buChar char="•"/>
            </a:pPr>
            <a:r>
              <a:rPr lang="da-DK" sz="1300" dirty="0">
                <a:latin typeface="Arial" panose="020B0604020202020204" pitchFamily="34" charset="0"/>
                <a:cs typeface="Arial" panose="020B0604020202020204" pitchFamily="34" charset="0"/>
              </a:rPr>
              <a:t>Spørgsmål om arkitektur, indretning af havnen, materialer. En landskabsarkitektonisk opgave. </a:t>
            </a:r>
            <a:r>
              <a:rPr lang="da-DK" sz="1300" dirty="0" err="1">
                <a:latin typeface="Arial" panose="020B0604020202020204" pitchFamily="34" charset="0"/>
                <a:cs typeface="Arial" panose="020B0604020202020204" pitchFamily="34" charset="0"/>
              </a:rPr>
              <a:t>Blueline</a:t>
            </a:r>
            <a:r>
              <a:rPr lang="da-DK" sz="1300" dirty="0">
                <a:latin typeface="Arial" panose="020B0604020202020204" pitchFamily="34" charset="0"/>
                <a:cs typeface="Arial" panose="020B0604020202020204" pitchFamily="34" charset="0"/>
              </a:rPr>
              <a:t>.</a:t>
            </a:r>
          </a:p>
          <a:p>
            <a:pPr marL="285750" indent="-285750">
              <a:lnSpc>
                <a:spcPct val="150000"/>
              </a:lnSpc>
              <a:buFont typeface="Arial" panose="020B0604020202020204" pitchFamily="34" charset="0"/>
              <a:buChar char="•"/>
            </a:pPr>
            <a:r>
              <a:rPr lang="da-DK" sz="1300" dirty="0">
                <a:latin typeface="Arial" panose="020B0604020202020204" pitchFamily="34" charset="0"/>
                <a:cs typeface="Arial" panose="020B0604020202020204" pitchFamily="34" charset="0"/>
              </a:rPr>
              <a:t>Modeller er udarbejdet og bøjer sat op på vandet. Supplerende visualiseringer. </a:t>
            </a:r>
          </a:p>
          <a:p>
            <a:pPr marL="742950" lvl="1" indent="-285750">
              <a:lnSpc>
                <a:spcPct val="150000"/>
              </a:lnSpc>
              <a:buFont typeface="Arial" panose="020B0604020202020204" pitchFamily="34" charset="0"/>
              <a:buChar char="•"/>
            </a:pPr>
            <a:endParaRPr lang="da-DK" sz="1300" dirty="0">
              <a:latin typeface="Arial" panose="020B0604020202020204" pitchFamily="34" charset="0"/>
              <a:cs typeface="Arial" panose="020B0604020202020204" pitchFamily="34" charset="0"/>
            </a:endParaRPr>
          </a:p>
        </p:txBody>
      </p:sp>
      <p:sp>
        <p:nvSpPr>
          <p:cNvPr id="5" name="Tekstfelt 4">
            <a:extLst>
              <a:ext uri="{FF2B5EF4-FFF2-40B4-BE49-F238E27FC236}">
                <a16:creationId xmlns:a16="http://schemas.microsoft.com/office/drawing/2014/main" id="{6BB4DB17-6DD2-1942-B4C8-7A5634A4D058}"/>
              </a:ext>
            </a:extLst>
          </p:cNvPr>
          <p:cNvSpPr txBox="1"/>
          <p:nvPr/>
        </p:nvSpPr>
        <p:spPr>
          <a:xfrm>
            <a:off x="5133119" y="315472"/>
            <a:ext cx="6730379" cy="1077218"/>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Visuel påvirkning og rekreative interesser</a:t>
            </a:r>
          </a:p>
          <a:p>
            <a:endParaRPr lang="da-DK" sz="4400" dirty="0">
              <a:latin typeface="Bebas Kai" panose="04050603020B02020204" pitchFamily="82" charset="0"/>
            </a:endParaRPr>
          </a:p>
        </p:txBody>
      </p:sp>
      <p:sp>
        <p:nvSpPr>
          <p:cNvPr id="6" name="Tekstfelt 5">
            <a:extLst>
              <a:ext uri="{FF2B5EF4-FFF2-40B4-BE49-F238E27FC236}">
                <a16:creationId xmlns:a16="http://schemas.microsoft.com/office/drawing/2014/main" id="{313C242D-9F63-5043-AFEE-A76BFF26ABB1}"/>
              </a:ext>
            </a:extLst>
          </p:cNvPr>
          <p:cNvSpPr txBox="1"/>
          <p:nvPr/>
        </p:nvSpPr>
        <p:spPr>
          <a:xfrm>
            <a:off x="5133118" y="854081"/>
            <a:ext cx="4571999" cy="523220"/>
          </a:xfrm>
          <a:prstGeom prst="rect">
            <a:avLst/>
          </a:prstGeom>
          <a:noFill/>
          <a:ln>
            <a:noFill/>
          </a:ln>
        </p:spPr>
        <p:txBody>
          <a:bodyPr wrap="square" rtlCol="0">
            <a:spAutoFit/>
          </a:bodyPr>
          <a:lstStyle/>
          <a:p>
            <a:r>
              <a:rPr lang="da-DK" sz="1200" dirty="0">
                <a:latin typeface="Arial" panose="020B0604020202020204" pitchFamily="34" charset="0"/>
                <a:cs typeface="Arial" panose="020B0604020202020204" pitchFamily="34" charset="0"/>
              </a:rPr>
              <a:t>Opsamling på dialog</a:t>
            </a:r>
          </a:p>
          <a:p>
            <a:endParaRPr lang="da-DK" sz="1600" dirty="0">
              <a:latin typeface="Arial" panose="020B0604020202020204" pitchFamily="34" charset="0"/>
              <a:cs typeface="Arial" panose="020B0604020202020204" pitchFamily="34" charset="0"/>
            </a:endParaRPr>
          </a:p>
        </p:txBody>
      </p:sp>
      <p:cxnSp>
        <p:nvCxnSpPr>
          <p:cNvPr id="7" name="Lige forbindelse 6">
            <a:extLst>
              <a:ext uri="{FF2B5EF4-FFF2-40B4-BE49-F238E27FC236}">
                <a16:creationId xmlns:a16="http://schemas.microsoft.com/office/drawing/2014/main" id="{58068399-30CD-9140-B61E-EBA5FCF4B584}"/>
              </a:ext>
            </a:extLst>
          </p:cNvPr>
          <p:cNvCxnSpPr>
            <a:cxnSpLocks/>
          </p:cNvCxnSpPr>
          <p:nvPr/>
        </p:nvCxnSpPr>
        <p:spPr>
          <a:xfrm>
            <a:off x="5220616"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8" name="Billede 7">
            <a:extLst>
              <a:ext uri="{FF2B5EF4-FFF2-40B4-BE49-F238E27FC236}">
                <a16:creationId xmlns:a16="http://schemas.microsoft.com/office/drawing/2014/main" id="{923A4A56-48DB-FD48-9B5D-8FFDC50BE5AD}"/>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3311766" y="6273499"/>
            <a:ext cx="1071118" cy="408466"/>
          </a:xfrm>
          <a:prstGeom prst="rect">
            <a:avLst/>
          </a:prstGeom>
        </p:spPr>
      </p:pic>
    </p:spTree>
    <p:extLst>
      <p:ext uri="{BB962C8B-B14F-4D97-AF65-F5344CB8AC3E}">
        <p14:creationId xmlns:p14="http://schemas.microsoft.com/office/powerpoint/2010/main" val="3375008158"/>
      </p:ext>
    </p:extLst>
  </p:cSld>
  <p:clrMapOvr>
    <a:masterClrMapping/>
  </p:clrMapOvr>
</p:sld>
</file>

<file path=ppt/theme/theme1.xml><?xml version="1.0" encoding="utf-8"?>
<a:theme xmlns:a="http://schemas.openxmlformats.org/drawingml/2006/main" name="Brugerdefineret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TM PP Skabelon 2019.pptx" id="{FA56947B-658D-43F7-B051-D4528BBFE28B}" vid="{2301CD6B-2CCA-40BD-888A-5ECEE5DFD5DB}"/>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TM PP Skabelon 2019.pptx" id="{FA56947B-658D-43F7-B051-D4528BBFE28B}" vid="{B2BE3B95-BED9-443A-85FA-E734CB0D89A5}"/>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255A9137DC2493438646F28E8152DCAA" ma:contentTypeVersion="10" ma:contentTypeDescription="Opret et nyt dokument." ma:contentTypeScope="" ma:versionID="9e7a1de42880b27de88c0449bb60f424">
  <xsd:schema xmlns:xsd="http://www.w3.org/2001/XMLSchema" xmlns:xs="http://www.w3.org/2001/XMLSchema" xmlns:p="http://schemas.microsoft.com/office/2006/metadata/properties" xmlns:ns3="4278457b-71f2-4289-b9d9-fa2c4a62d9ab" xmlns:ns4="1c39d7fe-8ea3-47e4-83e2-54fea2fe52af" targetNamespace="http://schemas.microsoft.com/office/2006/metadata/properties" ma:root="true" ma:fieldsID="44c0a376e89734ea0f62e49b637355fb" ns3:_="" ns4:_="">
    <xsd:import namespace="4278457b-71f2-4289-b9d9-fa2c4a62d9ab"/>
    <xsd:import namespace="1c39d7fe-8ea3-47e4-83e2-54fea2fe52a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78457b-71f2-4289-b9d9-fa2c4a62d9a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39d7fe-8ea3-47e4-83e2-54fea2fe52af" elementFormDefault="qualified">
    <xsd:import namespace="http://schemas.microsoft.com/office/2006/documentManagement/types"/>
    <xsd:import namespace="http://schemas.microsoft.com/office/infopath/2007/PartnerControls"/>
    <xsd:element name="SharedWithUsers" ma:index="10"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t med detaljer" ma:description="" ma:internalName="SharedWithDetails" ma:readOnly="true">
      <xsd:simpleType>
        <xsd:restriction base="dms:Note">
          <xsd:maxLength value="255"/>
        </xsd:restriction>
      </xsd:simpleType>
    </xsd:element>
    <xsd:element name="SharingHintHash" ma:index="12" nillable="true" ma:displayName="Hashværdi for deling"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F2CAB1-5CB9-4BB2-B61D-84D1190D16C3}">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0A5C178-AF2E-4159-99C0-B17F2FE966BA}">
  <ds:schemaRefs>
    <ds:schemaRef ds:uri="http://schemas.microsoft.com/sharepoint/v3/contenttype/forms"/>
  </ds:schemaRefs>
</ds:datastoreItem>
</file>

<file path=customXml/itemProps3.xml><?xml version="1.0" encoding="utf-8"?>
<ds:datastoreItem xmlns:ds="http://schemas.openxmlformats.org/officeDocument/2006/customXml" ds:itemID="{40E341EB-8F64-4533-B352-FB54F39F6E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78457b-71f2-4289-b9d9-fa2c4a62d9ab"/>
    <ds:schemaRef ds:uri="1c39d7fe-8ea3-47e4-83e2-54fea2fe52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MTM PP Skabelon 2019</Template>
  <TotalTime>317</TotalTime>
  <Words>4679</Words>
  <Application>Microsoft Office PowerPoint</Application>
  <PresentationFormat>Widescreen</PresentationFormat>
  <Paragraphs>405</Paragraphs>
  <Slides>14</Slides>
  <Notes>11</Notes>
  <HiddenSlides>0</HiddenSlides>
  <MMClips>0</MMClips>
  <ScaleCrop>false</ScaleCrop>
  <HeadingPairs>
    <vt:vector size="6" baseType="variant">
      <vt:variant>
        <vt:lpstr>Benyttede skrifttyper</vt:lpstr>
      </vt:variant>
      <vt:variant>
        <vt:i4>6</vt:i4>
      </vt:variant>
      <vt:variant>
        <vt:lpstr>Tema</vt:lpstr>
      </vt:variant>
      <vt:variant>
        <vt:i4>2</vt:i4>
      </vt:variant>
      <vt:variant>
        <vt:lpstr>Slidetitler</vt:lpstr>
      </vt:variant>
      <vt:variant>
        <vt:i4>14</vt:i4>
      </vt:variant>
    </vt:vector>
  </HeadingPairs>
  <TitlesOfParts>
    <vt:vector size="22" baseType="lpstr">
      <vt:lpstr>Arial</vt:lpstr>
      <vt:lpstr>Arial Black</vt:lpstr>
      <vt:lpstr>Bebas Kai</vt:lpstr>
      <vt:lpstr>Calibri</vt:lpstr>
      <vt:lpstr>Symbol</vt:lpstr>
      <vt:lpstr>Times New Roman</vt:lpstr>
      <vt:lpstr>Brugerdefineret design</vt:lpstr>
      <vt:lpstr>Office-tema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Rikke Baattrup Sørensen</dc:creator>
  <cp:lastModifiedBy>Luise Pape Rydahl</cp:lastModifiedBy>
  <cp:revision>7</cp:revision>
  <dcterms:created xsi:type="dcterms:W3CDTF">2022-02-04T07:22:52Z</dcterms:created>
  <dcterms:modified xsi:type="dcterms:W3CDTF">2022-10-24T17:24:58Z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0x010100255A9137DC2493438646F28E8152DCAA</vt:lpwstr>
  </property>
</Properties>
</file>